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sldIdLst>
    <p:sldId id="256" r:id="rId2"/>
    <p:sldId id="257" r:id="rId3"/>
    <p:sldId id="264" r:id="rId4"/>
    <p:sldId id="266" r:id="rId5"/>
    <p:sldId id="2147375393" r:id="rId6"/>
    <p:sldId id="265" r:id="rId7"/>
    <p:sldId id="258" r:id="rId8"/>
    <p:sldId id="259" r:id="rId9"/>
    <p:sldId id="261" r:id="rId10"/>
    <p:sldId id="262" r:id="rId11"/>
    <p:sldId id="263" r:id="rId12"/>
    <p:sldId id="268" r:id="rId13"/>
    <p:sldId id="2147375394" r:id="rId14"/>
    <p:sldId id="21473753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8" d="100"/>
          <a:sy n="68" d="100"/>
        </p:scale>
        <p:origin x="66" y="6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C4D30A-6876-4B29-9B31-773C6E91609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AE2757E-05DC-4CC5-BADC-B281B73729FB}">
      <dgm:prSet/>
      <dgm:spPr/>
      <dgm:t>
        <a:bodyPr/>
        <a:lstStyle/>
        <a:p>
          <a:r>
            <a:rPr lang="en-US" dirty="0"/>
            <a:t>Vector Store Retrieval</a:t>
          </a:r>
        </a:p>
      </dgm:t>
    </dgm:pt>
    <dgm:pt modelId="{2EBA7A88-9449-40DA-9EEF-1F250D781684}" type="parTrans" cxnId="{0985F051-D5A6-4CC0-B098-661FAEEA3697}">
      <dgm:prSet/>
      <dgm:spPr/>
      <dgm:t>
        <a:bodyPr/>
        <a:lstStyle/>
        <a:p>
          <a:endParaRPr lang="en-US"/>
        </a:p>
      </dgm:t>
    </dgm:pt>
    <dgm:pt modelId="{B94F3007-0742-4CD4-97D0-0D0D64BE956E}" type="sibTrans" cxnId="{0985F051-D5A6-4CC0-B098-661FAEEA3697}">
      <dgm:prSet/>
      <dgm:spPr/>
      <dgm:t>
        <a:bodyPr/>
        <a:lstStyle/>
        <a:p>
          <a:endParaRPr lang="en-US"/>
        </a:p>
      </dgm:t>
    </dgm:pt>
    <dgm:pt modelId="{BD9A3D2C-7BF9-43D6-BB61-A9C85AF7C30C}">
      <dgm:prSet/>
      <dgm:spPr/>
      <dgm:t>
        <a:bodyPr/>
        <a:lstStyle/>
        <a:p>
          <a:r>
            <a:rPr lang="en-US" dirty="0"/>
            <a:t>Multiple Query Generation for Retrieval</a:t>
          </a:r>
        </a:p>
      </dgm:t>
    </dgm:pt>
    <dgm:pt modelId="{A19AF60B-2DC8-413D-AA76-F41FF467A392}" type="parTrans" cxnId="{9F3063CA-6FFE-4F48-9A51-69576FBBBFB8}">
      <dgm:prSet/>
      <dgm:spPr/>
      <dgm:t>
        <a:bodyPr/>
        <a:lstStyle/>
        <a:p>
          <a:endParaRPr lang="en-US"/>
        </a:p>
      </dgm:t>
    </dgm:pt>
    <dgm:pt modelId="{898602A2-F4A5-460D-AAF3-CCE0E1E17525}" type="sibTrans" cxnId="{9F3063CA-6FFE-4F48-9A51-69576FBBBFB8}">
      <dgm:prSet/>
      <dgm:spPr/>
      <dgm:t>
        <a:bodyPr/>
        <a:lstStyle/>
        <a:p>
          <a:endParaRPr lang="en-US"/>
        </a:p>
      </dgm:t>
    </dgm:pt>
    <dgm:pt modelId="{7AC4873D-4EA1-41E6-A4D3-D9EFFB04B564}">
      <dgm:prSet/>
      <dgm:spPr/>
      <dgm:t>
        <a:bodyPr/>
        <a:lstStyle/>
        <a:p>
          <a:r>
            <a:rPr lang="en-US" dirty="0"/>
            <a:t>Contextual Compression</a:t>
          </a:r>
        </a:p>
      </dgm:t>
    </dgm:pt>
    <dgm:pt modelId="{23FCDB90-507C-4693-8250-0A1DF29351F8}" type="parTrans" cxnId="{97D0AF31-CE01-4A5D-A35B-8A70DDF05768}">
      <dgm:prSet/>
      <dgm:spPr/>
      <dgm:t>
        <a:bodyPr/>
        <a:lstStyle/>
        <a:p>
          <a:endParaRPr lang="en-US"/>
        </a:p>
      </dgm:t>
    </dgm:pt>
    <dgm:pt modelId="{84421A11-394C-41B7-9C84-9E0389644576}" type="sibTrans" cxnId="{97D0AF31-CE01-4A5D-A35B-8A70DDF05768}">
      <dgm:prSet/>
      <dgm:spPr/>
      <dgm:t>
        <a:bodyPr/>
        <a:lstStyle/>
        <a:p>
          <a:endParaRPr lang="en-US"/>
        </a:p>
      </dgm:t>
    </dgm:pt>
    <dgm:pt modelId="{F8ABCB8E-8948-4E7D-8C1A-9E79BB7200A2}">
      <dgm:prSet/>
      <dgm:spPr/>
      <dgm:t>
        <a:bodyPr/>
        <a:lstStyle/>
        <a:p>
          <a:r>
            <a:rPr lang="en-US" dirty="0"/>
            <a:t>Custom Retriever Classes</a:t>
          </a:r>
        </a:p>
      </dgm:t>
    </dgm:pt>
    <dgm:pt modelId="{3F2C032C-D8DA-4E11-A9A9-C10BCBD92DE9}" type="parTrans" cxnId="{8C935942-7011-4553-BAC0-431367A45630}">
      <dgm:prSet/>
      <dgm:spPr/>
      <dgm:t>
        <a:bodyPr/>
        <a:lstStyle/>
        <a:p>
          <a:endParaRPr lang="en-US"/>
        </a:p>
      </dgm:t>
    </dgm:pt>
    <dgm:pt modelId="{9ACD1F00-B105-4F7B-9CF6-D52A6D41BA2C}" type="sibTrans" cxnId="{8C935942-7011-4553-BAC0-431367A45630}">
      <dgm:prSet/>
      <dgm:spPr/>
      <dgm:t>
        <a:bodyPr/>
        <a:lstStyle/>
        <a:p>
          <a:endParaRPr lang="en-US"/>
        </a:p>
      </dgm:t>
    </dgm:pt>
    <dgm:pt modelId="{D0FAD223-7ABB-41C2-BAB9-2CCFF605680D}">
      <dgm:prSet/>
      <dgm:spPr/>
      <dgm:t>
        <a:bodyPr/>
        <a:lstStyle/>
        <a:p>
          <a:r>
            <a:rPr lang="en-US" dirty="0"/>
            <a:t>Similarity Score Integration</a:t>
          </a:r>
        </a:p>
      </dgm:t>
    </dgm:pt>
    <dgm:pt modelId="{21C57825-D9D2-4969-9F86-B2D67920D569}" type="parTrans" cxnId="{13C1ABBF-49E6-46B9-B175-D31E614184A0}">
      <dgm:prSet/>
      <dgm:spPr/>
      <dgm:t>
        <a:bodyPr/>
        <a:lstStyle/>
        <a:p>
          <a:endParaRPr lang="en-US"/>
        </a:p>
      </dgm:t>
    </dgm:pt>
    <dgm:pt modelId="{FBF86B97-208D-4BCD-A89E-35E502FAD80B}" type="sibTrans" cxnId="{13C1ABBF-49E6-46B9-B175-D31E614184A0}">
      <dgm:prSet/>
      <dgm:spPr/>
      <dgm:t>
        <a:bodyPr/>
        <a:lstStyle/>
        <a:p>
          <a:endParaRPr lang="en-US"/>
        </a:p>
      </dgm:t>
    </dgm:pt>
    <dgm:pt modelId="{177DDC47-27E3-4648-B5C4-B34BEB10ECD8}">
      <dgm:prSet/>
      <dgm:spPr/>
      <dgm:t>
        <a:bodyPr/>
        <a:lstStyle/>
        <a:p>
          <a:r>
            <a:rPr lang="en-US" dirty="0"/>
            <a:t>Combining Results from Multiple Retrievers</a:t>
          </a:r>
        </a:p>
      </dgm:t>
    </dgm:pt>
    <dgm:pt modelId="{2D62722F-84D2-4FF3-92B7-C44B7CE12986}" type="parTrans" cxnId="{FE6DE2A5-E23B-4A82-B995-9E3510E0EA7C}">
      <dgm:prSet/>
      <dgm:spPr/>
      <dgm:t>
        <a:bodyPr/>
        <a:lstStyle/>
        <a:p>
          <a:endParaRPr lang="en-US"/>
        </a:p>
      </dgm:t>
    </dgm:pt>
    <dgm:pt modelId="{1DAC0971-E105-4235-9DEB-3B8E1F6AF099}" type="sibTrans" cxnId="{FE6DE2A5-E23B-4A82-B995-9E3510E0EA7C}">
      <dgm:prSet/>
      <dgm:spPr/>
      <dgm:t>
        <a:bodyPr/>
        <a:lstStyle/>
        <a:p>
          <a:endParaRPr lang="en-US"/>
        </a:p>
      </dgm:t>
    </dgm:pt>
    <dgm:pt modelId="{D213B3A6-419E-4864-A43C-02656F1DCBDB}">
      <dgm:prSet/>
      <dgm:spPr/>
      <dgm:t>
        <a:bodyPr/>
        <a:lstStyle/>
        <a:p>
          <a:r>
            <a:rPr lang="en-US" dirty="0"/>
            <a:t>Reordering to Mitigate 'Lost in the Middle' Effect</a:t>
          </a:r>
        </a:p>
      </dgm:t>
    </dgm:pt>
    <dgm:pt modelId="{A9D89ACB-90A6-4BD0-85D1-9C09564F5388}" type="parTrans" cxnId="{45736F95-1DD7-4281-B193-2B4BFD888FF5}">
      <dgm:prSet/>
      <dgm:spPr/>
      <dgm:t>
        <a:bodyPr/>
        <a:lstStyle/>
        <a:p>
          <a:endParaRPr lang="en-US"/>
        </a:p>
      </dgm:t>
    </dgm:pt>
    <dgm:pt modelId="{D85F48ED-ABC3-441F-A504-EA5DD30FE79A}" type="sibTrans" cxnId="{45736F95-1DD7-4281-B193-2B4BFD888FF5}">
      <dgm:prSet/>
      <dgm:spPr/>
      <dgm:t>
        <a:bodyPr/>
        <a:lstStyle/>
        <a:p>
          <a:endParaRPr lang="en-US"/>
        </a:p>
      </dgm:t>
    </dgm:pt>
    <dgm:pt modelId="{5B693297-CFD3-4902-8ACA-474FA1B3FB04}">
      <dgm:prSet/>
      <dgm:spPr/>
      <dgm:t>
        <a:bodyPr/>
        <a:lstStyle/>
        <a:p>
          <a:r>
            <a:rPr lang="en-US" dirty="0"/>
            <a:t>Multiple Embeddings per Document</a:t>
          </a:r>
        </a:p>
      </dgm:t>
    </dgm:pt>
    <dgm:pt modelId="{3EEA87B5-2BF6-4AAF-A8A9-4C6F520185EE}" type="parTrans" cxnId="{BE33B3DB-AED6-4860-99D8-206C86FD3F9B}">
      <dgm:prSet/>
      <dgm:spPr/>
      <dgm:t>
        <a:bodyPr/>
        <a:lstStyle/>
        <a:p>
          <a:endParaRPr lang="en-US"/>
        </a:p>
      </dgm:t>
    </dgm:pt>
    <dgm:pt modelId="{F8DD643C-CA4C-4107-9FCC-5B06412A8876}" type="sibTrans" cxnId="{BE33B3DB-AED6-4860-99D8-206C86FD3F9B}">
      <dgm:prSet/>
      <dgm:spPr/>
      <dgm:t>
        <a:bodyPr/>
        <a:lstStyle/>
        <a:p>
          <a:endParaRPr lang="en-US"/>
        </a:p>
      </dgm:t>
    </dgm:pt>
    <dgm:pt modelId="{5F9E4287-0B02-4D0E-A5E3-6C0E894D38D0}">
      <dgm:prSet/>
      <dgm:spPr/>
      <dgm:t>
        <a:bodyPr/>
        <a:lstStyle/>
        <a:p>
          <a:r>
            <a:rPr lang="en-US" dirty="0"/>
            <a:t>Chunk Retrieval for Complete Document Context</a:t>
          </a:r>
        </a:p>
      </dgm:t>
    </dgm:pt>
    <dgm:pt modelId="{F67D5303-B5E2-45D6-B2AD-06551ACF089C}" type="parTrans" cxnId="{FDA80365-92FE-410E-945A-A25216CB23F5}">
      <dgm:prSet/>
      <dgm:spPr/>
      <dgm:t>
        <a:bodyPr/>
        <a:lstStyle/>
        <a:p>
          <a:endParaRPr lang="en-US"/>
        </a:p>
      </dgm:t>
    </dgm:pt>
    <dgm:pt modelId="{CB9A7D72-0C3E-4F94-BB4F-75E78BED6E16}" type="sibTrans" cxnId="{FDA80365-92FE-410E-945A-A25216CB23F5}">
      <dgm:prSet/>
      <dgm:spPr/>
      <dgm:t>
        <a:bodyPr/>
        <a:lstStyle/>
        <a:p>
          <a:endParaRPr lang="en-US"/>
        </a:p>
      </dgm:t>
    </dgm:pt>
    <dgm:pt modelId="{1AC880D5-8FA5-4B96-B72E-8F57B1FC9F99}">
      <dgm:prSet/>
      <dgm:spPr/>
      <dgm:t>
        <a:bodyPr/>
        <a:lstStyle/>
        <a:p>
          <a:r>
            <a:rPr lang="en-US" dirty="0"/>
            <a:t>Metadata Filters</a:t>
          </a:r>
        </a:p>
      </dgm:t>
    </dgm:pt>
    <dgm:pt modelId="{6BA3963C-598D-4571-A22F-ECEFFB5D4A0D}" type="parTrans" cxnId="{C0160677-C753-407E-BAA8-B17E8212D0BA}">
      <dgm:prSet/>
      <dgm:spPr/>
      <dgm:t>
        <a:bodyPr/>
        <a:lstStyle/>
        <a:p>
          <a:endParaRPr lang="en-US"/>
        </a:p>
      </dgm:t>
    </dgm:pt>
    <dgm:pt modelId="{8B252577-4557-4164-9D43-4A488AA09C30}" type="sibTrans" cxnId="{C0160677-C753-407E-BAA8-B17E8212D0BA}">
      <dgm:prSet/>
      <dgm:spPr/>
      <dgm:t>
        <a:bodyPr/>
        <a:lstStyle/>
        <a:p>
          <a:endParaRPr lang="en-US"/>
        </a:p>
      </dgm:t>
    </dgm:pt>
    <dgm:pt modelId="{14E8BD97-D5A1-4116-BF20-B02AF53FD7B6}">
      <dgm:prSet/>
      <dgm:spPr/>
      <dgm:t>
        <a:bodyPr/>
        <a:lstStyle/>
        <a:p>
          <a:r>
            <a:rPr lang="en-US" dirty="0"/>
            <a:t>Time-Weighted Retrieval</a:t>
          </a:r>
        </a:p>
      </dgm:t>
    </dgm:pt>
    <dgm:pt modelId="{C2421CC0-CF51-402B-AD5C-B2F3DFF0BFCA}" type="parTrans" cxnId="{63A15CA4-26D4-43F9-9E64-4954AE2F6C79}">
      <dgm:prSet/>
      <dgm:spPr/>
      <dgm:t>
        <a:bodyPr/>
        <a:lstStyle/>
        <a:p>
          <a:endParaRPr lang="en-US"/>
        </a:p>
      </dgm:t>
    </dgm:pt>
    <dgm:pt modelId="{1658BDAF-21B3-439C-B405-CA6B2DBFF8E8}" type="sibTrans" cxnId="{63A15CA4-26D4-43F9-9E64-4954AE2F6C79}">
      <dgm:prSet/>
      <dgm:spPr/>
      <dgm:t>
        <a:bodyPr/>
        <a:lstStyle/>
        <a:p>
          <a:endParaRPr lang="en-US"/>
        </a:p>
      </dgm:t>
    </dgm:pt>
    <dgm:pt modelId="{AB472117-B5C0-4D1A-BD33-4402B60B8DAA}">
      <dgm:prSet/>
      <dgm:spPr/>
      <dgm:t>
        <a:bodyPr/>
        <a:lstStyle/>
        <a:p>
          <a:r>
            <a:rPr lang="en-US" dirty="0"/>
            <a:t>Hybrid Vector and Keyword Retrieval</a:t>
          </a:r>
        </a:p>
      </dgm:t>
    </dgm:pt>
    <dgm:pt modelId="{6241F8FD-C2A9-4A12-A884-1C4B9EC5950E}" type="parTrans" cxnId="{DD9A319E-7DFE-40A7-957E-473BD6CE1141}">
      <dgm:prSet/>
      <dgm:spPr/>
      <dgm:t>
        <a:bodyPr/>
        <a:lstStyle/>
        <a:p>
          <a:endParaRPr lang="en-US"/>
        </a:p>
      </dgm:t>
    </dgm:pt>
    <dgm:pt modelId="{4631F1A0-A8B5-4778-AFBB-33CE4D70E8A2}" type="sibTrans" cxnId="{DD9A319E-7DFE-40A7-957E-473BD6CE1141}">
      <dgm:prSet/>
      <dgm:spPr/>
      <dgm:t>
        <a:bodyPr/>
        <a:lstStyle/>
        <a:p>
          <a:endParaRPr lang="en-US"/>
        </a:p>
      </dgm:t>
    </dgm:pt>
    <dgm:pt modelId="{B363CF12-88F2-445F-9626-26CCD7A1F234}" type="pres">
      <dgm:prSet presAssocID="{56C4D30A-6876-4B29-9B31-773C6E91609F}" presName="diagram" presStyleCnt="0">
        <dgm:presLayoutVars>
          <dgm:dir/>
          <dgm:resizeHandles val="exact"/>
        </dgm:presLayoutVars>
      </dgm:prSet>
      <dgm:spPr/>
    </dgm:pt>
    <dgm:pt modelId="{178EA039-6DB3-4BA8-AC54-0DE549CC80A6}" type="pres">
      <dgm:prSet presAssocID="{4AE2757E-05DC-4CC5-BADC-B281B73729FB}" presName="node" presStyleLbl="node1" presStyleIdx="0" presStyleCnt="12">
        <dgm:presLayoutVars>
          <dgm:bulletEnabled val="1"/>
        </dgm:presLayoutVars>
      </dgm:prSet>
      <dgm:spPr/>
    </dgm:pt>
    <dgm:pt modelId="{A996C0DA-8CB0-4327-A31E-091AD112A9CB}" type="pres">
      <dgm:prSet presAssocID="{B94F3007-0742-4CD4-97D0-0D0D64BE956E}" presName="sibTrans" presStyleCnt="0"/>
      <dgm:spPr/>
    </dgm:pt>
    <dgm:pt modelId="{9C547ED5-12B4-4971-BC3A-2FF4104D696A}" type="pres">
      <dgm:prSet presAssocID="{BD9A3D2C-7BF9-43D6-BB61-A9C85AF7C30C}" presName="node" presStyleLbl="node1" presStyleIdx="1" presStyleCnt="12">
        <dgm:presLayoutVars>
          <dgm:bulletEnabled val="1"/>
        </dgm:presLayoutVars>
      </dgm:prSet>
      <dgm:spPr/>
    </dgm:pt>
    <dgm:pt modelId="{AC85EB46-69FE-4149-BFBB-C69711F4FB5A}" type="pres">
      <dgm:prSet presAssocID="{898602A2-F4A5-460D-AAF3-CCE0E1E17525}" presName="sibTrans" presStyleCnt="0"/>
      <dgm:spPr/>
    </dgm:pt>
    <dgm:pt modelId="{200697F6-8189-4854-81AB-8A1150AE8D2F}" type="pres">
      <dgm:prSet presAssocID="{7AC4873D-4EA1-41E6-A4D3-D9EFFB04B564}" presName="node" presStyleLbl="node1" presStyleIdx="2" presStyleCnt="12">
        <dgm:presLayoutVars>
          <dgm:bulletEnabled val="1"/>
        </dgm:presLayoutVars>
      </dgm:prSet>
      <dgm:spPr/>
    </dgm:pt>
    <dgm:pt modelId="{4AD9903E-26D7-41DA-928B-9B981BC5DCE9}" type="pres">
      <dgm:prSet presAssocID="{84421A11-394C-41B7-9C84-9E0389644576}" presName="sibTrans" presStyleCnt="0"/>
      <dgm:spPr/>
    </dgm:pt>
    <dgm:pt modelId="{645C26DD-028D-4192-B15A-C08F9D45E80B}" type="pres">
      <dgm:prSet presAssocID="{F8ABCB8E-8948-4E7D-8C1A-9E79BB7200A2}" presName="node" presStyleLbl="node1" presStyleIdx="3" presStyleCnt="12">
        <dgm:presLayoutVars>
          <dgm:bulletEnabled val="1"/>
        </dgm:presLayoutVars>
      </dgm:prSet>
      <dgm:spPr/>
    </dgm:pt>
    <dgm:pt modelId="{AAEA0C75-F306-469D-ADA7-53A3F4FE0C5F}" type="pres">
      <dgm:prSet presAssocID="{9ACD1F00-B105-4F7B-9CF6-D52A6D41BA2C}" presName="sibTrans" presStyleCnt="0"/>
      <dgm:spPr/>
    </dgm:pt>
    <dgm:pt modelId="{2EE971A1-656A-4844-9B94-F831A07B5B71}" type="pres">
      <dgm:prSet presAssocID="{D0FAD223-7ABB-41C2-BAB9-2CCFF605680D}" presName="node" presStyleLbl="node1" presStyleIdx="4" presStyleCnt="12">
        <dgm:presLayoutVars>
          <dgm:bulletEnabled val="1"/>
        </dgm:presLayoutVars>
      </dgm:prSet>
      <dgm:spPr/>
    </dgm:pt>
    <dgm:pt modelId="{941EF55C-5762-4355-BD6D-3949A6FA3C0C}" type="pres">
      <dgm:prSet presAssocID="{FBF86B97-208D-4BCD-A89E-35E502FAD80B}" presName="sibTrans" presStyleCnt="0"/>
      <dgm:spPr/>
    </dgm:pt>
    <dgm:pt modelId="{229968C1-CBDF-465B-BC8E-43891CA778EE}" type="pres">
      <dgm:prSet presAssocID="{177DDC47-27E3-4648-B5C4-B34BEB10ECD8}" presName="node" presStyleLbl="node1" presStyleIdx="5" presStyleCnt="12">
        <dgm:presLayoutVars>
          <dgm:bulletEnabled val="1"/>
        </dgm:presLayoutVars>
      </dgm:prSet>
      <dgm:spPr/>
    </dgm:pt>
    <dgm:pt modelId="{773A6726-204F-4283-AD3C-7B5BB2860666}" type="pres">
      <dgm:prSet presAssocID="{1DAC0971-E105-4235-9DEB-3B8E1F6AF099}" presName="sibTrans" presStyleCnt="0"/>
      <dgm:spPr/>
    </dgm:pt>
    <dgm:pt modelId="{7869219D-2D5F-44A7-AFF1-FCC3F96EB2F5}" type="pres">
      <dgm:prSet presAssocID="{D213B3A6-419E-4864-A43C-02656F1DCBDB}" presName="node" presStyleLbl="node1" presStyleIdx="6" presStyleCnt="12">
        <dgm:presLayoutVars>
          <dgm:bulletEnabled val="1"/>
        </dgm:presLayoutVars>
      </dgm:prSet>
      <dgm:spPr/>
    </dgm:pt>
    <dgm:pt modelId="{7A9ED973-3136-4F75-AD17-CF08875A0533}" type="pres">
      <dgm:prSet presAssocID="{D85F48ED-ABC3-441F-A504-EA5DD30FE79A}" presName="sibTrans" presStyleCnt="0"/>
      <dgm:spPr/>
    </dgm:pt>
    <dgm:pt modelId="{12DEE21B-D43F-47FD-A9AE-26CB933C5191}" type="pres">
      <dgm:prSet presAssocID="{5B693297-CFD3-4902-8ACA-474FA1B3FB04}" presName="node" presStyleLbl="node1" presStyleIdx="7" presStyleCnt="12">
        <dgm:presLayoutVars>
          <dgm:bulletEnabled val="1"/>
        </dgm:presLayoutVars>
      </dgm:prSet>
      <dgm:spPr/>
    </dgm:pt>
    <dgm:pt modelId="{3366CB53-2013-4BEF-A1C4-9D4F2DC16F5E}" type="pres">
      <dgm:prSet presAssocID="{F8DD643C-CA4C-4107-9FCC-5B06412A8876}" presName="sibTrans" presStyleCnt="0"/>
      <dgm:spPr/>
    </dgm:pt>
    <dgm:pt modelId="{DA359324-4DB8-436F-9FF4-1473E0ACEA5C}" type="pres">
      <dgm:prSet presAssocID="{5F9E4287-0B02-4D0E-A5E3-6C0E894D38D0}" presName="node" presStyleLbl="node1" presStyleIdx="8" presStyleCnt="12">
        <dgm:presLayoutVars>
          <dgm:bulletEnabled val="1"/>
        </dgm:presLayoutVars>
      </dgm:prSet>
      <dgm:spPr/>
    </dgm:pt>
    <dgm:pt modelId="{D8E25399-898E-4ACC-9CA1-DB55A940B436}" type="pres">
      <dgm:prSet presAssocID="{CB9A7D72-0C3E-4F94-BB4F-75E78BED6E16}" presName="sibTrans" presStyleCnt="0"/>
      <dgm:spPr/>
    </dgm:pt>
    <dgm:pt modelId="{7D78B9C0-C749-483E-A196-B899D90E7920}" type="pres">
      <dgm:prSet presAssocID="{1AC880D5-8FA5-4B96-B72E-8F57B1FC9F99}" presName="node" presStyleLbl="node1" presStyleIdx="9" presStyleCnt="12">
        <dgm:presLayoutVars>
          <dgm:bulletEnabled val="1"/>
        </dgm:presLayoutVars>
      </dgm:prSet>
      <dgm:spPr/>
    </dgm:pt>
    <dgm:pt modelId="{620A5754-ECEC-4846-AEA0-54F195CF302C}" type="pres">
      <dgm:prSet presAssocID="{8B252577-4557-4164-9D43-4A488AA09C30}" presName="sibTrans" presStyleCnt="0"/>
      <dgm:spPr/>
    </dgm:pt>
    <dgm:pt modelId="{CE93433C-1352-4D2F-980C-866941FC22AE}" type="pres">
      <dgm:prSet presAssocID="{14E8BD97-D5A1-4116-BF20-B02AF53FD7B6}" presName="node" presStyleLbl="node1" presStyleIdx="10" presStyleCnt="12">
        <dgm:presLayoutVars>
          <dgm:bulletEnabled val="1"/>
        </dgm:presLayoutVars>
      </dgm:prSet>
      <dgm:spPr/>
    </dgm:pt>
    <dgm:pt modelId="{4191303A-1A18-446A-88A1-2615B52A8C79}" type="pres">
      <dgm:prSet presAssocID="{1658BDAF-21B3-439C-B405-CA6B2DBFF8E8}" presName="sibTrans" presStyleCnt="0"/>
      <dgm:spPr/>
    </dgm:pt>
    <dgm:pt modelId="{9A28BFC6-B4A5-4E4C-85B2-E6F3CECEB447}" type="pres">
      <dgm:prSet presAssocID="{AB472117-B5C0-4D1A-BD33-4402B60B8DAA}" presName="node" presStyleLbl="node1" presStyleIdx="11" presStyleCnt="12">
        <dgm:presLayoutVars>
          <dgm:bulletEnabled val="1"/>
        </dgm:presLayoutVars>
      </dgm:prSet>
      <dgm:spPr/>
    </dgm:pt>
  </dgm:ptLst>
  <dgm:cxnLst>
    <dgm:cxn modelId="{7140CB10-594C-4E4E-B31C-047500CE2D55}" type="presOf" srcId="{4AE2757E-05DC-4CC5-BADC-B281B73729FB}" destId="{178EA039-6DB3-4BA8-AC54-0DE549CC80A6}" srcOrd="0" destOrd="0" presId="urn:microsoft.com/office/officeart/2005/8/layout/default"/>
    <dgm:cxn modelId="{F0D9BD29-9339-433C-B04D-711CEFB7FC5B}" type="presOf" srcId="{56C4D30A-6876-4B29-9B31-773C6E91609F}" destId="{B363CF12-88F2-445F-9626-26CCD7A1F234}" srcOrd="0" destOrd="0" presId="urn:microsoft.com/office/officeart/2005/8/layout/default"/>
    <dgm:cxn modelId="{97D0AF31-CE01-4A5D-A35B-8A70DDF05768}" srcId="{56C4D30A-6876-4B29-9B31-773C6E91609F}" destId="{7AC4873D-4EA1-41E6-A4D3-D9EFFB04B564}" srcOrd="2" destOrd="0" parTransId="{23FCDB90-507C-4693-8250-0A1DF29351F8}" sibTransId="{84421A11-394C-41B7-9C84-9E0389644576}"/>
    <dgm:cxn modelId="{8C935942-7011-4553-BAC0-431367A45630}" srcId="{56C4D30A-6876-4B29-9B31-773C6E91609F}" destId="{F8ABCB8E-8948-4E7D-8C1A-9E79BB7200A2}" srcOrd="3" destOrd="0" parTransId="{3F2C032C-D8DA-4E11-A9A9-C10BCBD92DE9}" sibTransId="{9ACD1F00-B105-4F7B-9CF6-D52A6D41BA2C}"/>
    <dgm:cxn modelId="{FDA80365-92FE-410E-945A-A25216CB23F5}" srcId="{56C4D30A-6876-4B29-9B31-773C6E91609F}" destId="{5F9E4287-0B02-4D0E-A5E3-6C0E894D38D0}" srcOrd="8" destOrd="0" parTransId="{F67D5303-B5E2-45D6-B2AD-06551ACF089C}" sibTransId="{CB9A7D72-0C3E-4F94-BB4F-75E78BED6E16}"/>
    <dgm:cxn modelId="{B581D951-B306-4FE4-BF8C-944323E742B4}" type="presOf" srcId="{177DDC47-27E3-4648-B5C4-B34BEB10ECD8}" destId="{229968C1-CBDF-465B-BC8E-43891CA778EE}" srcOrd="0" destOrd="0" presId="urn:microsoft.com/office/officeart/2005/8/layout/default"/>
    <dgm:cxn modelId="{0985F051-D5A6-4CC0-B098-661FAEEA3697}" srcId="{56C4D30A-6876-4B29-9B31-773C6E91609F}" destId="{4AE2757E-05DC-4CC5-BADC-B281B73729FB}" srcOrd="0" destOrd="0" parTransId="{2EBA7A88-9449-40DA-9EEF-1F250D781684}" sibTransId="{B94F3007-0742-4CD4-97D0-0D0D64BE956E}"/>
    <dgm:cxn modelId="{32FD5F55-E6AD-48FA-859C-6B41E9AB5D80}" type="presOf" srcId="{5F9E4287-0B02-4D0E-A5E3-6C0E894D38D0}" destId="{DA359324-4DB8-436F-9FF4-1473E0ACEA5C}" srcOrd="0" destOrd="0" presId="urn:microsoft.com/office/officeart/2005/8/layout/default"/>
    <dgm:cxn modelId="{95968F56-04EE-46B2-AEBC-6C9A4D4A02FD}" type="presOf" srcId="{1AC880D5-8FA5-4B96-B72E-8F57B1FC9F99}" destId="{7D78B9C0-C749-483E-A196-B899D90E7920}" srcOrd="0" destOrd="0" presId="urn:microsoft.com/office/officeart/2005/8/layout/default"/>
    <dgm:cxn modelId="{C0160677-C753-407E-BAA8-B17E8212D0BA}" srcId="{56C4D30A-6876-4B29-9B31-773C6E91609F}" destId="{1AC880D5-8FA5-4B96-B72E-8F57B1FC9F99}" srcOrd="9" destOrd="0" parTransId="{6BA3963C-598D-4571-A22F-ECEFFB5D4A0D}" sibTransId="{8B252577-4557-4164-9D43-4A488AA09C30}"/>
    <dgm:cxn modelId="{6A951877-4746-4ABC-A0EC-8D60973F3489}" type="presOf" srcId="{7AC4873D-4EA1-41E6-A4D3-D9EFFB04B564}" destId="{200697F6-8189-4854-81AB-8A1150AE8D2F}" srcOrd="0" destOrd="0" presId="urn:microsoft.com/office/officeart/2005/8/layout/default"/>
    <dgm:cxn modelId="{15DEAF81-B70A-4327-8249-462639213360}" type="presOf" srcId="{BD9A3D2C-7BF9-43D6-BB61-A9C85AF7C30C}" destId="{9C547ED5-12B4-4971-BC3A-2FF4104D696A}" srcOrd="0" destOrd="0" presId="urn:microsoft.com/office/officeart/2005/8/layout/default"/>
    <dgm:cxn modelId="{45736F95-1DD7-4281-B193-2B4BFD888FF5}" srcId="{56C4D30A-6876-4B29-9B31-773C6E91609F}" destId="{D213B3A6-419E-4864-A43C-02656F1DCBDB}" srcOrd="6" destOrd="0" parTransId="{A9D89ACB-90A6-4BD0-85D1-9C09564F5388}" sibTransId="{D85F48ED-ABC3-441F-A504-EA5DD30FE79A}"/>
    <dgm:cxn modelId="{4D0CB696-EFC6-40A3-AE1B-8B8FEF20695E}" type="presOf" srcId="{D213B3A6-419E-4864-A43C-02656F1DCBDB}" destId="{7869219D-2D5F-44A7-AFF1-FCC3F96EB2F5}" srcOrd="0" destOrd="0" presId="urn:microsoft.com/office/officeart/2005/8/layout/default"/>
    <dgm:cxn modelId="{2552C797-8EAB-46BF-882F-92FAAF805791}" type="presOf" srcId="{AB472117-B5C0-4D1A-BD33-4402B60B8DAA}" destId="{9A28BFC6-B4A5-4E4C-85B2-E6F3CECEB447}" srcOrd="0" destOrd="0" presId="urn:microsoft.com/office/officeart/2005/8/layout/default"/>
    <dgm:cxn modelId="{DD9A319E-7DFE-40A7-957E-473BD6CE1141}" srcId="{56C4D30A-6876-4B29-9B31-773C6E91609F}" destId="{AB472117-B5C0-4D1A-BD33-4402B60B8DAA}" srcOrd="11" destOrd="0" parTransId="{6241F8FD-C2A9-4A12-A884-1C4B9EC5950E}" sibTransId="{4631F1A0-A8B5-4778-AFBB-33CE4D70E8A2}"/>
    <dgm:cxn modelId="{63A15CA4-26D4-43F9-9E64-4954AE2F6C79}" srcId="{56C4D30A-6876-4B29-9B31-773C6E91609F}" destId="{14E8BD97-D5A1-4116-BF20-B02AF53FD7B6}" srcOrd="10" destOrd="0" parTransId="{C2421CC0-CF51-402B-AD5C-B2F3DFF0BFCA}" sibTransId="{1658BDAF-21B3-439C-B405-CA6B2DBFF8E8}"/>
    <dgm:cxn modelId="{FE6DE2A5-E23B-4A82-B995-9E3510E0EA7C}" srcId="{56C4D30A-6876-4B29-9B31-773C6E91609F}" destId="{177DDC47-27E3-4648-B5C4-B34BEB10ECD8}" srcOrd="5" destOrd="0" parTransId="{2D62722F-84D2-4FF3-92B7-C44B7CE12986}" sibTransId="{1DAC0971-E105-4235-9DEB-3B8E1F6AF099}"/>
    <dgm:cxn modelId="{F07BBFAF-8E84-4003-87F0-ECFCF5EA2D15}" type="presOf" srcId="{F8ABCB8E-8948-4E7D-8C1A-9E79BB7200A2}" destId="{645C26DD-028D-4192-B15A-C08F9D45E80B}" srcOrd="0" destOrd="0" presId="urn:microsoft.com/office/officeart/2005/8/layout/default"/>
    <dgm:cxn modelId="{13C1ABBF-49E6-46B9-B175-D31E614184A0}" srcId="{56C4D30A-6876-4B29-9B31-773C6E91609F}" destId="{D0FAD223-7ABB-41C2-BAB9-2CCFF605680D}" srcOrd="4" destOrd="0" parTransId="{21C57825-D9D2-4969-9F86-B2D67920D569}" sibTransId="{FBF86B97-208D-4BCD-A89E-35E502FAD80B}"/>
    <dgm:cxn modelId="{5D89E1C7-56CE-44CC-B8A3-A452927BE1D0}" type="presOf" srcId="{14E8BD97-D5A1-4116-BF20-B02AF53FD7B6}" destId="{CE93433C-1352-4D2F-980C-866941FC22AE}" srcOrd="0" destOrd="0" presId="urn:microsoft.com/office/officeart/2005/8/layout/default"/>
    <dgm:cxn modelId="{9F3063CA-6FFE-4F48-9A51-69576FBBBFB8}" srcId="{56C4D30A-6876-4B29-9B31-773C6E91609F}" destId="{BD9A3D2C-7BF9-43D6-BB61-A9C85AF7C30C}" srcOrd="1" destOrd="0" parTransId="{A19AF60B-2DC8-413D-AA76-F41FF467A392}" sibTransId="{898602A2-F4A5-460D-AAF3-CCE0E1E17525}"/>
    <dgm:cxn modelId="{BE33B3DB-AED6-4860-99D8-206C86FD3F9B}" srcId="{56C4D30A-6876-4B29-9B31-773C6E91609F}" destId="{5B693297-CFD3-4902-8ACA-474FA1B3FB04}" srcOrd="7" destOrd="0" parTransId="{3EEA87B5-2BF6-4AAF-A8A9-4C6F520185EE}" sibTransId="{F8DD643C-CA4C-4107-9FCC-5B06412A8876}"/>
    <dgm:cxn modelId="{99E744DF-CED3-49B9-AFF8-6B2CCDCAC4C2}" type="presOf" srcId="{D0FAD223-7ABB-41C2-BAB9-2CCFF605680D}" destId="{2EE971A1-656A-4844-9B94-F831A07B5B71}" srcOrd="0" destOrd="0" presId="urn:microsoft.com/office/officeart/2005/8/layout/default"/>
    <dgm:cxn modelId="{9A4AF1F6-D6EE-479A-8AD0-A80D9288C0BE}" type="presOf" srcId="{5B693297-CFD3-4902-8ACA-474FA1B3FB04}" destId="{12DEE21B-D43F-47FD-A9AE-26CB933C5191}" srcOrd="0" destOrd="0" presId="urn:microsoft.com/office/officeart/2005/8/layout/default"/>
    <dgm:cxn modelId="{606F1C84-0396-4233-A231-340642761E84}" type="presParOf" srcId="{B363CF12-88F2-445F-9626-26CCD7A1F234}" destId="{178EA039-6DB3-4BA8-AC54-0DE549CC80A6}" srcOrd="0" destOrd="0" presId="urn:microsoft.com/office/officeart/2005/8/layout/default"/>
    <dgm:cxn modelId="{CA358AD1-6B32-4FEB-90A0-3FFF2AA9D324}" type="presParOf" srcId="{B363CF12-88F2-445F-9626-26CCD7A1F234}" destId="{A996C0DA-8CB0-4327-A31E-091AD112A9CB}" srcOrd="1" destOrd="0" presId="urn:microsoft.com/office/officeart/2005/8/layout/default"/>
    <dgm:cxn modelId="{4BE21829-1CE8-4A0C-B361-2A82C9732E7B}" type="presParOf" srcId="{B363CF12-88F2-445F-9626-26CCD7A1F234}" destId="{9C547ED5-12B4-4971-BC3A-2FF4104D696A}" srcOrd="2" destOrd="0" presId="urn:microsoft.com/office/officeart/2005/8/layout/default"/>
    <dgm:cxn modelId="{1C1F999D-40E8-4A17-BF2C-ABB52857E588}" type="presParOf" srcId="{B363CF12-88F2-445F-9626-26CCD7A1F234}" destId="{AC85EB46-69FE-4149-BFBB-C69711F4FB5A}" srcOrd="3" destOrd="0" presId="urn:microsoft.com/office/officeart/2005/8/layout/default"/>
    <dgm:cxn modelId="{E7C507DE-878B-4B4E-B2AB-DA9D7B1B875E}" type="presParOf" srcId="{B363CF12-88F2-445F-9626-26CCD7A1F234}" destId="{200697F6-8189-4854-81AB-8A1150AE8D2F}" srcOrd="4" destOrd="0" presId="urn:microsoft.com/office/officeart/2005/8/layout/default"/>
    <dgm:cxn modelId="{F71E1EA4-0F80-422A-A676-E3CFE8FD05EC}" type="presParOf" srcId="{B363CF12-88F2-445F-9626-26CCD7A1F234}" destId="{4AD9903E-26D7-41DA-928B-9B981BC5DCE9}" srcOrd="5" destOrd="0" presId="urn:microsoft.com/office/officeart/2005/8/layout/default"/>
    <dgm:cxn modelId="{D3A64FFA-546E-4C51-BAD9-CC769B6370E3}" type="presParOf" srcId="{B363CF12-88F2-445F-9626-26CCD7A1F234}" destId="{645C26DD-028D-4192-B15A-C08F9D45E80B}" srcOrd="6" destOrd="0" presId="urn:microsoft.com/office/officeart/2005/8/layout/default"/>
    <dgm:cxn modelId="{1F78379F-D8CE-4431-85B8-40C475F19F45}" type="presParOf" srcId="{B363CF12-88F2-445F-9626-26CCD7A1F234}" destId="{AAEA0C75-F306-469D-ADA7-53A3F4FE0C5F}" srcOrd="7" destOrd="0" presId="urn:microsoft.com/office/officeart/2005/8/layout/default"/>
    <dgm:cxn modelId="{FECF5E70-19B3-47D9-B0A1-29FBB268F3CB}" type="presParOf" srcId="{B363CF12-88F2-445F-9626-26CCD7A1F234}" destId="{2EE971A1-656A-4844-9B94-F831A07B5B71}" srcOrd="8" destOrd="0" presId="urn:microsoft.com/office/officeart/2005/8/layout/default"/>
    <dgm:cxn modelId="{5D3010EC-BB16-49E9-819F-ACDA9191D418}" type="presParOf" srcId="{B363CF12-88F2-445F-9626-26CCD7A1F234}" destId="{941EF55C-5762-4355-BD6D-3949A6FA3C0C}" srcOrd="9" destOrd="0" presId="urn:microsoft.com/office/officeart/2005/8/layout/default"/>
    <dgm:cxn modelId="{4154DF4F-60E5-4CC1-AF33-61551FE24439}" type="presParOf" srcId="{B363CF12-88F2-445F-9626-26CCD7A1F234}" destId="{229968C1-CBDF-465B-BC8E-43891CA778EE}" srcOrd="10" destOrd="0" presId="urn:microsoft.com/office/officeart/2005/8/layout/default"/>
    <dgm:cxn modelId="{76F3693E-76EA-439A-B7C9-AD35C14C4957}" type="presParOf" srcId="{B363CF12-88F2-445F-9626-26CCD7A1F234}" destId="{773A6726-204F-4283-AD3C-7B5BB2860666}" srcOrd="11" destOrd="0" presId="urn:microsoft.com/office/officeart/2005/8/layout/default"/>
    <dgm:cxn modelId="{0944DC85-F1EE-4613-9975-0C04D268524B}" type="presParOf" srcId="{B363CF12-88F2-445F-9626-26CCD7A1F234}" destId="{7869219D-2D5F-44A7-AFF1-FCC3F96EB2F5}" srcOrd="12" destOrd="0" presId="urn:microsoft.com/office/officeart/2005/8/layout/default"/>
    <dgm:cxn modelId="{F9A96CF2-54E1-4BF5-BEA4-E1CA245F05B3}" type="presParOf" srcId="{B363CF12-88F2-445F-9626-26CCD7A1F234}" destId="{7A9ED973-3136-4F75-AD17-CF08875A0533}" srcOrd="13" destOrd="0" presId="urn:microsoft.com/office/officeart/2005/8/layout/default"/>
    <dgm:cxn modelId="{B3085D73-01FB-44F3-9F9C-59E3F8FE8302}" type="presParOf" srcId="{B363CF12-88F2-445F-9626-26CCD7A1F234}" destId="{12DEE21B-D43F-47FD-A9AE-26CB933C5191}" srcOrd="14" destOrd="0" presId="urn:microsoft.com/office/officeart/2005/8/layout/default"/>
    <dgm:cxn modelId="{52AE932B-AD87-497B-8B63-1EF52D5042B1}" type="presParOf" srcId="{B363CF12-88F2-445F-9626-26CCD7A1F234}" destId="{3366CB53-2013-4BEF-A1C4-9D4F2DC16F5E}" srcOrd="15" destOrd="0" presId="urn:microsoft.com/office/officeart/2005/8/layout/default"/>
    <dgm:cxn modelId="{980AD19D-EB7F-4D89-B1B7-4B1960F6FE9C}" type="presParOf" srcId="{B363CF12-88F2-445F-9626-26CCD7A1F234}" destId="{DA359324-4DB8-436F-9FF4-1473E0ACEA5C}" srcOrd="16" destOrd="0" presId="urn:microsoft.com/office/officeart/2005/8/layout/default"/>
    <dgm:cxn modelId="{253E4FCE-565A-4AC6-8208-D89B68E7CF28}" type="presParOf" srcId="{B363CF12-88F2-445F-9626-26CCD7A1F234}" destId="{D8E25399-898E-4ACC-9CA1-DB55A940B436}" srcOrd="17" destOrd="0" presId="urn:microsoft.com/office/officeart/2005/8/layout/default"/>
    <dgm:cxn modelId="{F707A62F-7763-470B-8333-1B7A5F3D2250}" type="presParOf" srcId="{B363CF12-88F2-445F-9626-26CCD7A1F234}" destId="{7D78B9C0-C749-483E-A196-B899D90E7920}" srcOrd="18" destOrd="0" presId="urn:microsoft.com/office/officeart/2005/8/layout/default"/>
    <dgm:cxn modelId="{5AC4C8C3-A94C-446B-859D-BE2281C044B1}" type="presParOf" srcId="{B363CF12-88F2-445F-9626-26CCD7A1F234}" destId="{620A5754-ECEC-4846-AEA0-54F195CF302C}" srcOrd="19" destOrd="0" presId="urn:microsoft.com/office/officeart/2005/8/layout/default"/>
    <dgm:cxn modelId="{41A4C5ED-B80E-4300-ABD6-721C5C25A9E2}" type="presParOf" srcId="{B363CF12-88F2-445F-9626-26CCD7A1F234}" destId="{CE93433C-1352-4D2F-980C-866941FC22AE}" srcOrd="20" destOrd="0" presId="urn:microsoft.com/office/officeart/2005/8/layout/default"/>
    <dgm:cxn modelId="{7445672B-CF82-42D7-B882-A1266E5D0906}" type="presParOf" srcId="{B363CF12-88F2-445F-9626-26CCD7A1F234}" destId="{4191303A-1A18-446A-88A1-2615B52A8C79}" srcOrd="21" destOrd="0" presId="urn:microsoft.com/office/officeart/2005/8/layout/default"/>
    <dgm:cxn modelId="{51C664C3-0341-4FD7-94D9-E90E6A7F6189}" type="presParOf" srcId="{B363CF12-88F2-445F-9626-26CCD7A1F234}" destId="{9A28BFC6-B4A5-4E4C-85B2-E6F3CECEB447}"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C14231-C79D-4FC3-A587-806F5249AEA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CC02775-D533-4566-885A-052133BD6051}">
      <dgm:prSet/>
      <dgm:spPr/>
      <dgm:t>
        <a:bodyPr/>
        <a:lstStyle/>
        <a:p>
          <a:pPr>
            <a:lnSpc>
              <a:spcPct val="100000"/>
            </a:lnSpc>
          </a:pPr>
          <a:r>
            <a:rPr lang="en-US"/>
            <a:t>A vector store retriever is a retriever that uses a vector store to retrieve documents.</a:t>
          </a:r>
        </a:p>
      </dgm:t>
    </dgm:pt>
    <dgm:pt modelId="{CD9FDF6C-0E88-4287-B27D-5720667EC4C2}" type="parTrans" cxnId="{C5DDF3F3-5911-4FB7-8BA2-30B5C90226A4}">
      <dgm:prSet/>
      <dgm:spPr/>
      <dgm:t>
        <a:bodyPr/>
        <a:lstStyle/>
        <a:p>
          <a:endParaRPr lang="en-US"/>
        </a:p>
      </dgm:t>
    </dgm:pt>
    <dgm:pt modelId="{ACB08C55-B94D-4963-BF68-157F996EEF0E}" type="sibTrans" cxnId="{C5DDF3F3-5911-4FB7-8BA2-30B5C90226A4}">
      <dgm:prSet/>
      <dgm:spPr/>
      <dgm:t>
        <a:bodyPr/>
        <a:lstStyle/>
        <a:p>
          <a:endParaRPr lang="en-US"/>
        </a:p>
      </dgm:t>
    </dgm:pt>
    <dgm:pt modelId="{9C32668E-F652-4BB7-92FB-DC644EA5ABD3}">
      <dgm:prSet/>
      <dgm:spPr/>
      <dgm:t>
        <a:bodyPr/>
        <a:lstStyle/>
        <a:p>
          <a:pPr>
            <a:lnSpc>
              <a:spcPct val="100000"/>
            </a:lnSpc>
          </a:pPr>
          <a:r>
            <a:rPr lang="en-US"/>
            <a:t>It is a lightweight wrapper around the vector store class to make it conform to the retriever interface.</a:t>
          </a:r>
        </a:p>
      </dgm:t>
    </dgm:pt>
    <dgm:pt modelId="{5C97001E-99A4-4784-9192-4C19ED703A8B}" type="parTrans" cxnId="{8B98A403-248E-4C45-956E-E950DFD72407}">
      <dgm:prSet/>
      <dgm:spPr/>
      <dgm:t>
        <a:bodyPr/>
        <a:lstStyle/>
        <a:p>
          <a:endParaRPr lang="en-US"/>
        </a:p>
      </dgm:t>
    </dgm:pt>
    <dgm:pt modelId="{D2BE6EF4-0844-440D-817F-E7F1DD76B158}" type="sibTrans" cxnId="{8B98A403-248E-4C45-956E-E950DFD72407}">
      <dgm:prSet/>
      <dgm:spPr/>
      <dgm:t>
        <a:bodyPr/>
        <a:lstStyle/>
        <a:p>
          <a:endParaRPr lang="en-US"/>
        </a:p>
      </dgm:t>
    </dgm:pt>
    <dgm:pt modelId="{108279B7-FCBD-4E02-A893-DB390F88DDCA}">
      <dgm:prSet/>
      <dgm:spPr/>
      <dgm:t>
        <a:bodyPr/>
        <a:lstStyle/>
        <a:p>
          <a:pPr>
            <a:lnSpc>
              <a:spcPct val="100000"/>
            </a:lnSpc>
          </a:pPr>
          <a:r>
            <a:rPr lang="en-US"/>
            <a:t>It uses the search methods implemented by a vector store, like similarity search and MMR, to query the texts.</a:t>
          </a:r>
        </a:p>
      </dgm:t>
    </dgm:pt>
    <dgm:pt modelId="{B253C427-2641-458D-B63A-6622F9FCB9BE}" type="parTrans" cxnId="{60188B9C-3FD2-429C-A3F4-F9BA4062B310}">
      <dgm:prSet/>
      <dgm:spPr/>
      <dgm:t>
        <a:bodyPr/>
        <a:lstStyle/>
        <a:p>
          <a:endParaRPr lang="en-US"/>
        </a:p>
      </dgm:t>
    </dgm:pt>
    <dgm:pt modelId="{A1999B48-F1F5-4DC5-9229-4916B309ADB9}" type="sibTrans" cxnId="{60188B9C-3FD2-429C-A3F4-F9BA4062B310}">
      <dgm:prSet/>
      <dgm:spPr/>
      <dgm:t>
        <a:bodyPr/>
        <a:lstStyle/>
        <a:p>
          <a:endParaRPr lang="en-US"/>
        </a:p>
      </dgm:t>
    </dgm:pt>
    <dgm:pt modelId="{D6880C85-71D7-4591-A2E7-F394307CA1C4}" type="pres">
      <dgm:prSet presAssocID="{1DC14231-C79D-4FC3-A587-806F5249AEA2}" presName="root" presStyleCnt="0">
        <dgm:presLayoutVars>
          <dgm:dir/>
          <dgm:resizeHandles val="exact"/>
        </dgm:presLayoutVars>
      </dgm:prSet>
      <dgm:spPr/>
    </dgm:pt>
    <dgm:pt modelId="{03A6BC8E-557D-46EC-A1FC-1178F63C537F}" type="pres">
      <dgm:prSet presAssocID="{7CC02775-D533-4566-885A-052133BD6051}" presName="compNode" presStyleCnt="0"/>
      <dgm:spPr/>
    </dgm:pt>
    <dgm:pt modelId="{F09BE8AF-9E3F-4268-8047-F74EFFBBAE37}" type="pres">
      <dgm:prSet presAssocID="{7CC02775-D533-4566-885A-052133BD60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redder"/>
        </a:ext>
      </dgm:extLst>
    </dgm:pt>
    <dgm:pt modelId="{1A1D3867-B791-4E49-8948-7205A0FC9162}" type="pres">
      <dgm:prSet presAssocID="{7CC02775-D533-4566-885A-052133BD6051}" presName="spaceRect" presStyleCnt="0"/>
      <dgm:spPr/>
    </dgm:pt>
    <dgm:pt modelId="{24C718BF-80A6-4194-AD76-2C13449502A5}" type="pres">
      <dgm:prSet presAssocID="{7CC02775-D533-4566-885A-052133BD6051}" presName="textRect" presStyleLbl="revTx" presStyleIdx="0" presStyleCnt="3">
        <dgm:presLayoutVars>
          <dgm:chMax val="1"/>
          <dgm:chPref val="1"/>
        </dgm:presLayoutVars>
      </dgm:prSet>
      <dgm:spPr/>
    </dgm:pt>
    <dgm:pt modelId="{B990C5AF-3177-466D-B6BC-E7EB93C48397}" type="pres">
      <dgm:prSet presAssocID="{ACB08C55-B94D-4963-BF68-157F996EEF0E}" presName="sibTrans" presStyleCnt="0"/>
      <dgm:spPr/>
    </dgm:pt>
    <dgm:pt modelId="{B0392EDC-971D-4073-A5A5-CC8CC11E3B11}" type="pres">
      <dgm:prSet presAssocID="{9C32668E-F652-4BB7-92FB-DC644EA5ABD3}" presName="compNode" presStyleCnt="0"/>
      <dgm:spPr/>
    </dgm:pt>
    <dgm:pt modelId="{85DE8915-B523-44DD-8D9A-941E5EE8EA58}" type="pres">
      <dgm:prSet presAssocID="{9C32668E-F652-4BB7-92FB-DC644EA5AB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1EC3D5C7-6670-4A5C-BB2B-EC53A7DE245F}" type="pres">
      <dgm:prSet presAssocID="{9C32668E-F652-4BB7-92FB-DC644EA5ABD3}" presName="spaceRect" presStyleCnt="0"/>
      <dgm:spPr/>
    </dgm:pt>
    <dgm:pt modelId="{BA7049BD-9C4D-4A4D-AC52-8F4DAAF65B46}" type="pres">
      <dgm:prSet presAssocID="{9C32668E-F652-4BB7-92FB-DC644EA5ABD3}" presName="textRect" presStyleLbl="revTx" presStyleIdx="1" presStyleCnt="3">
        <dgm:presLayoutVars>
          <dgm:chMax val="1"/>
          <dgm:chPref val="1"/>
        </dgm:presLayoutVars>
      </dgm:prSet>
      <dgm:spPr/>
    </dgm:pt>
    <dgm:pt modelId="{0228F453-4A74-4B93-B0A3-764527432D4B}" type="pres">
      <dgm:prSet presAssocID="{D2BE6EF4-0844-440D-817F-E7F1DD76B158}" presName="sibTrans" presStyleCnt="0"/>
      <dgm:spPr/>
    </dgm:pt>
    <dgm:pt modelId="{DF62E25B-7AB5-466C-A0C8-BAF2EAC0B099}" type="pres">
      <dgm:prSet presAssocID="{108279B7-FCBD-4E02-A893-DB390F88DDCA}" presName="compNode" presStyleCnt="0"/>
      <dgm:spPr/>
    </dgm:pt>
    <dgm:pt modelId="{D10C5FFD-CF76-4956-ACD6-7899C14C709B}" type="pres">
      <dgm:prSet presAssocID="{108279B7-FCBD-4E02-A893-DB390F88DD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E6AC37BB-4A9B-4499-8C03-BC3823C5586D}" type="pres">
      <dgm:prSet presAssocID="{108279B7-FCBD-4E02-A893-DB390F88DDCA}" presName="spaceRect" presStyleCnt="0"/>
      <dgm:spPr/>
    </dgm:pt>
    <dgm:pt modelId="{DBF1E433-F623-4AB4-9117-E16D5E54732E}" type="pres">
      <dgm:prSet presAssocID="{108279B7-FCBD-4E02-A893-DB390F88DDCA}" presName="textRect" presStyleLbl="revTx" presStyleIdx="2" presStyleCnt="3">
        <dgm:presLayoutVars>
          <dgm:chMax val="1"/>
          <dgm:chPref val="1"/>
        </dgm:presLayoutVars>
      </dgm:prSet>
      <dgm:spPr/>
    </dgm:pt>
  </dgm:ptLst>
  <dgm:cxnLst>
    <dgm:cxn modelId="{8B98A403-248E-4C45-956E-E950DFD72407}" srcId="{1DC14231-C79D-4FC3-A587-806F5249AEA2}" destId="{9C32668E-F652-4BB7-92FB-DC644EA5ABD3}" srcOrd="1" destOrd="0" parTransId="{5C97001E-99A4-4784-9192-4C19ED703A8B}" sibTransId="{D2BE6EF4-0844-440D-817F-E7F1DD76B158}"/>
    <dgm:cxn modelId="{6776292F-0ED5-4462-99B5-7DE4CA245C01}" type="presOf" srcId="{9C32668E-F652-4BB7-92FB-DC644EA5ABD3}" destId="{BA7049BD-9C4D-4A4D-AC52-8F4DAAF65B46}" srcOrd="0" destOrd="0" presId="urn:microsoft.com/office/officeart/2018/2/layout/IconLabelList"/>
    <dgm:cxn modelId="{AFF6F95D-4FA8-4978-B6D1-0CC4E415F76C}" type="presOf" srcId="{7CC02775-D533-4566-885A-052133BD6051}" destId="{24C718BF-80A6-4194-AD76-2C13449502A5}" srcOrd="0" destOrd="0" presId="urn:microsoft.com/office/officeart/2018/2/layout/IconLabelList"/>
    <dgm:cxn modelId="{BA895558-E526-4B44-B720-09C9EBB622A5}" type="presOf" srcId="{1DC14231-C79D-4FC3-A587-806F5249AEA2}" destId="{D6880C85-71D7-4591-A2E7-F394307CA1C4}" srcOrd="0" destOrd="0" presId="urn:microsoft.com/office/officeart/2018/2/layout/IconLabelList"/>
    <dgm:cxn modelId="{60188B9C-3FD2-429C-A3F4-F9BA4062B310}" srcId="{1DC14231-C79D-4FC3-A587-806F5249AEA2}" destId="{108279B7-FCBD-4E02-A893-DB390F88DDCA}" srcOrd="2" destOrd="0" parTransId="{B253C427-2641-458D-B63A-6622F9FCB9BE}" sibTransId="{A1999B48-F1F5-4DC5-9229-4916B309ADB9}"/>
    <dgm:cxn modelId="{CBDE37AF-5EB6-4291-8138-182F2F870BB3}" type="presOf" srcId="{108279B7-FCBD-4E02-A893-DB390F88DDCA}" destId="{DBF1E433-F623-4AB4-9117-E16D5E54732E}" srcOrd="0" destOrd="0" presId="urn:microsoft.com/office/officeart/2018/2/layout/IconLabelList"/>
    <dgm:cxn modelId="{C5DDF3F3-5911-4FB7-8BA2-30B5C90226A4}" srcId="{1DC14231-C79D-4FC3-A587-806F5249AEA2}" destId="{7CC02775-D533-4566-885A-052133BD6051}" srcOrd="0" destOrd="0" parTransId="{CD9FDF6C-0E88-4287-B27D-5720667EC4C2}" sibTransId="{ACB08C55-B94D-4963-BF68-157F996EEF0E}"/>
    <dgm:cxn modelId="{8F365F02-1715-4A03-8A12-ED599A0581E6}" type="presParOf" srcId="{D6880C85-71D7-4591-A2E7-F394307CA1C4}" destId="{03A6BC8E-557D-46EC-A1FC-1178F63C537F}" srcOrd="0" destOrd="0" presId="urn:microsoft.com/office/officeart/2018/2/layout/IconLabelList"/>
    <dgm:cxn modelId="{AFF0D38E-9BCE-4F16-B4FA-DF44CD40B260}" type="presParOf" srcId="{03A6BC8E-557D-46EC-A1FC-1178F63C537F}" destId="{F09BE8AF-9E3F-4268-8047-F74EFFBBAE37}" srcOrd="0" destOrd="0" presId="urn:microsoft.com/office/officeart/2018/2/layout/IconLabelList"/>
    <dgm:cxn modelId="{16D39DE4-A93A-4EC2-B941-E0174D7BD3D1}" type="presParOf" srcId="{03A6BC8E-557D-46EC-A1FC-1178F63C537F}" destId="{1A1D3867-B791-4E49-8948-7205A0FC9162}" srcOrd="1" destOrd="0" presId="urn:microsoft.com/office/officeart/2018/2/layout/IconLabelList"/>
    <dgm:cxn modelId="{27A43549-1AC3-45FB-89E8-32A7B893E587}" type="presParOf" srcId="{03A6BC8E-557D-46EC-A1FC-1178F63C537F}" destId="{24C718BF-80A6-4194-AD76-2C13449502A5}" srcOrd="2" destOrd="0" presId="urn:microsoft.com/office/officeart/2018/2/layout/IconLabelList"/>
    <dgm:cxn modelId="{24238FD9-AFFF-4709-8770-07A7DD5E6B8E}" type="presParOf" srcId="{D6880C85-71D7-4591-A2E7-F394307CA1C4}" destId="{B990C5AF-3177-466D-B6BC-E7EB93C48397}" srcOrd="1" destOrd="0" presId="urn:microsoft.com/office/officeart/2018/2/layout/IconLabelList"/>
    <dgm:cxn modelId="{FE3B76D5-849D-4560-A3D2-EE46192FDA57}" type="presParOf" srcId="{D6880C85-71D7-4591-A2E7-F394307CA1C4}" destId="{B0392EDC-971D-4073-A5A5-CC8CC11E3B11}" srcOrd="2" destOrd="0" presId="urn:microsoft.com/office/officeart/2018/2/layout/IconLabelList"/>
    <dgm:cxn modelId="{2E1A673C-FF4C-4F2D-A244-519F8F2B24D9}" type="presParOf" srcId="{B0392EDC-971D-4073-A5A5-CC8CC11E3B11}" destId="{85DE8915-B523-44DD-8D9A-941E5EE8EA58}" srcOrd="0" destOrd="0" presId="urn:microsoft.com/office/officeart/2018/2/layout/IconLabelList"/>
    <dgm:cxn modelId="{A8A024EF-1367-47A5-A8A9-0F57E1AC698C}" type="presParOf" srcId="{B0392EDC-971D-4073-A5A5-CC8CC11E3B11}" destId="{1EC3D5C7-6670-4A5C-BB2B-EC53A7DE245F}" srcOrd="1" destOrd="0" presId="urn:microsoft.com/office/officeart/2018/2/layout/IconLabelList"/>
    <dgm:cxn modelId="{F39AF173-744F-4F23-BFBD-DAEC24814BA4}" type="presParOf" srcId="{B0392EDC-971D-4073-A5A5-CC8CC11E3B11}" destId="{BA7049BD-9C4D-4A4D-AC52-8F4DAAF65B46}" srcOrd="2" destOrd="0" presId="urn:microsoft.com/office/officeart/2018/2/layout/IconLabelList"/>
    <dgm:cxn modelId="{C0D86A7C-F33E-4849-88ED-68AC26D842A5}" type="presParOf" srcId="{D6880C85-71D7-4591-A2E7-F394307CA1C4}" destId="{0228F453-4A74-4B93-B0A3-764527432D4B}" srcOrd="3" destOrd="0" presId="urn:microsoft.com/office/officeart/2018/2/layout/IconLabelList"/>
    <dgm:cxn modelId="{A9705D30-FF8D-4954-8310-9F1B698465D2}" type="presParOf" srcId="{D6880C85-71D7-4591-A2E7-F394307CA1C4}" destId="{DF62E25B-7AB5-466C-A0C8-BAF2EAC0B099}" srcOrd="4" destOrd="0" presId="urn:microsoft.com/office/officeart/2018/2/layout/IconLabelList"/>
    <dgm:cxn modelId="{62B5559B-76B4-475D-B069-9DF54DE255DF}" type="presParOf" srcId="{DF62E25B-7AB5-466C-A0C8-BAF2EAC0B099}" destId="{D10C5FFD-CF76-4956-ACD6-7899C14C709B}" srcOrd="0" destOrd="0" presId="urn:microsoft.com/office/officeart/2018/2/layout/IconLabelList"/>
    <dgm:cxn modelId="{74B47090-B3EC-481D-93DA-B07A398EACBB}" type="presParOf" srcId="{DF62E25B-7AB5-466C-A0C8-BAF2EAC0B099}" destId="{E6AC37BB-4A9B-4499-8C03-BC3823C5586D}" srcOrd="1" destOrd="0" presId="urn:microsoft.com/office/officeart/2018/2/layout/IconLabelList"/>
    <dgm:cxn modelId="{BA62C790-23DE-430E-AAA1-C2FD3ACAEE0D}" type="presParOf" srcId="{DF62E25B-7AB5-466C-A0C8-BAF2EAC0B099}" destId="{DBF1E433-F623-4AB4-9117-E16D5E54732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EA039-6DB3-4BA8-AC54-0DE549CC80A6}">
      <dsp:nvSpPr>
        <dsp:cNvPr id="0" name=""/>
        <dsp:cNvSpPr/>
      </dsp:nvSpPr>
      <dsp:spPr>
        <a:xfrm>
          <a:off x="269957"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Vector Store Retrieval</a:t>
          </a:r>
        </a:p>
      </dsp:txBody>
      <dsp:txXfrm>
        <a:off x="269957" y="43"/>
        <a:ext cx="2499755" cy="1499853"/>
      </dsp:txXfrm>
    </dsp:sp>
    <dsp:sp modelId="{9C547ED5-12B4-4971-BC3A-2FF4104D696A}">
      <dsp:nvSpPr>
        <dsp:cNvPr id="0" name=""/>
        <dsp:cNvSpPr/>
      </dsp:nvSpPr>
      <dsp:spPr>
        <a:xfrm>
          <a:off x="3019687"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Multiple Query Generation for Retrieval</a:t>
          </a:r>
        </a:p>
      </dsp:txBody>
      <dsp:txXfrm>
        <a:off x="3019687" y="43"/>
        <a:ext cx="2499755" cy="1499853"/>
      </dsp:txXfrm>
    </dsp:sp>
    <dsp:sp modelId="{200697F6-8189-4854-81AB-8A1150AE8D2F}">
      <dsp:nvSpPr>
        <dsp:cNvPr id="0" name=""/>
        <dsp:cNvSpPr/>
      </dsp:nvSpPr>
      <dsp:spPr>
        <a:xfrm>
          <a:off x="5769418"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Contextual Compression</a:t>
          </a:r>
        </a:p>
      </dsp:txBody>
      <dsp:txXfrm>
        <a:off x="5769418" y="43"/>
        <a:ext cx="2499755" cy="1499853"/>
      </dsp:txXfrm>
    </dsp:sp>
    <dsp:sp modelId="{645C26DD-028D-4192-B15A-C08F9D45E80B}">
      <dsp:nvSpPr>
        <dsp:cNvPr id="0" name=""/>
        <dsp:cNvSpPr/>
      </dsp:nvSpPr>
      <dsp:spPr>
        <a:xfrm>
          <a:off x="8519148"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Custom Retriever Classes</a:t>
          </a:r>
        </a:p>
      </dsp:txBody>
      <dsp:txXfrm>
        <a:off x="8519148" y="43"/>
        <a:ext cx="2499755" cy="1499853"/>
      </dsp:txXfrm>
    </dsp:sp>
    <dsp:sp modelId="{2EE971A1-656A-4844-9B94-F831A07B5B71}">
      <dsp:nvSpPr>
        <dsp:cNvPr id="0" name=""/>
        <dsp:cNvSpPr/>
      </dsp:nvSpPr>
      <dsp:spPr>
        <a:xfrm>
          <a:off x="269957"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Similarity Score Integration</a:t>
          </a:r>
        </a:p>
      </dsp:txBody>
      <dsp:txXfrm>
        <a:off x="269957" y="1749872"/>
        <a:ext cx="2499755" cy="1499853"/>
      </dsp:txXfrm>
    </dsp:sp>
    <dsp:sp modelId="{229968C1-CBDF-465B-BC8E-43891CA778EE}">
      <dsp:nvSpPr>
        <dsp:cNvPr id="0" name=""/>
        <dsp:cNvSpPr/>
      </dsp:nvSpPr>
      <dsp:spPr>
        <a:xfrm>
          <a:off x="3019687"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Combining Results from Multiple Retrievers</a:t>
          </a:r>
        </a:p>
      </dsp:txBody>
      <dsp:txXfrm>
        <a:off x="3019687" y="1749872"/>
        <a:ext cx="2499755" cy="1499853"/>
      </dsp:txXfrm>
    </dsp:sp>
    <dsp:sp modelId="{7869219D-2D5F-44A7-AFF1-FCC3F96EB2F5}">
      <dsp:nvSpPr>
        <dsp:cNvPr id="0" name=""/>
        <dsp:cNvSpPr/>
      </dsp:nvSpPr>
      <dsp:spPr>
        <a:xfrm>
          <a:off x="5769418"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Reordering to Mitigate 'Lost in the Middle' Effect</a:t>
          </a:r>
        </a:p>
      </dsp:txBody>
      <dsp:txXfrm>
        <a:off x="5769418" y="1749872"/>
        <a:ext cx="2499755" cy="1499853"/>
      </dsp:txXfrm>
    </dsp:sp>
    <dsp:sp modelId="{12DEE21B-D43F-47FD-A9AE-26CB933C5191}">
      <dsp:nvSpPr>
        <dsp:cNvPr id="0" name=""/>
        <dsp:cNvSpPr/>
      </dsp:nvSpPr>
      <dsp:spPr>
        <a:xfrm>
          <a:off x="8519148"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Multiple Embeddings per Document</a:t>
          </a:r>
        </a:p>
      </dsp:txBody>
      <dsp:txXfrm>
        <a:off x="8519148" y="1749872"/>
        <a:ext cx="2499755" cy="1499853"/>
      </dsp:txXfrm>
    </dsp:sp>
    <dsp:sp modelId="{DA359324-4DB8-436F-9FF4-1473E0ACEA5C}">
      <dsp:nvSpPr>
        <dsp:cNvPr id="0" name=""/>
        <dsp:cNvSpPr/>
      </dsp:nvSpPr>
      <dsp:spPr>
        <a:xfrm>
          <a:off x="269957"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Chunk Retrieval for Complete Document Context</a:t>
          </a:r>
        </a:p>
      </dsp:txBody>
      <dsp:txXfrm>
        <a:off x="269957" y="3499701"/>
        <a:ext cx="2499755" cy="1499853"/>
      </dsp:txXfrm>
    </dsp:sp>
    <dsp:sp modelId="{7D78B9C0-C749-483E-A196-B899D90E7920}">
      <dsp:nvSpPr>
        <dsp:cNvPr id="0" name=""/>
        <dsp:cNvSpPr/>
      </dsp:nvSpPr>
      <dsp:spPr>
        <a:xfrm>
          <a:off x="3019687"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Metadata Filters</a:t>
          </a:r>
        </a:p>
      </dsp:txBody>
      <dsp:txXfrm>
        <a:off x="3019687" y="3499701"/>
        <a:ext cx="2499755" cy="1499853"/>
      </dsp:txXfrm>
    </dsp:sp>
    <dsp:sp modelId="{CE93433C-1352-4D2F-980C-866941FC22AE}">
      <dsp:nvSpPr>
        <dsp:cNvPr id="0" name=""/>
        <dsp:cNvSpPr/>
      </dsp:nvSpPr>
      <dsp:spPr>
        <a:xfrm>
          <a:off x="5769418"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Time-Weighted Retrieval</a:t>
          </a:r>
        </a:p>
      </dsp:txBody>
      <dsp:txXfrm>
        <a:off x="5769418" y="3499701"/>
        <a:ext cx="2499755" cy="1499853"/>
      </dsp:txXfrm>
    </dsp:sp>
    <dsp:sp modelId="{9A28BFC6-B4A5-4E4C-85B2-E6F3CECEB447}">
      <dsp:nvSpPr>
        <dsp:cNvPr id="0" name=""/>
        <dsp:cNvSpPr/>
      </dsp:nvSpPr>
      <dsp:spPr>
        <a:xfrm>
          <a:off x="8519148"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Hybrid Vector and Keyword Retrieval</a:t>
          </a:r>
        </a:p>
      </dsp:txBody>
      <dsp:txXfrm>
        <a:off x="8519148" y="3499701"/>
        <a:ext cx="2499755" cy="1499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BE8AF-9E3F-4268-8047-F74EFFBBAE37}">
      <dsp:nvSpPr>
        <dsp:cNvPr id="0" name=""/>
        <dsp:cNvSpPr/>
      </dsp:nvSpPr>
      <dsp:spPr>
        <a:xfrm>
          <a:off x="1048742" y="1207276"/>
          <a:ext cx="1477185" cy="14771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718BF-80A6-4194-AD76-2C13449502A5}">
      <dsp:nvSpPr>
        <dsp:cNvPr id="0" name=""/>
        <dsp:cNvSpPr/>
      </dsp:nvSpPr>
      <dsp:spPr>
        <a:xfrm>
          <a:off x="146017"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 vector store retriever is a retriever that uses a vector store to retrieve documents.</a:t>
          </a:r>
        </a:p>
      </dsp:txBody>
      <dsp:txXfrm>
        <a:off x="146017" y="3072321"/>
        <a:ext cx="3282634" cy="720000"/>
      </dsp:txXfrm>
    </dsp:sp>
    <dsp:sp modelId="{85DE8915-B523-44DD-8D9A-941E5EE8EA58}">
      <dsp:nvSpPr>
        <dsp:cNvPr id="0" name=""/>
        <dsp:cNvSpPr/>
      </dsp:nvSpPr>
      <dsp:spPr>
        <a:xfrm>
          <a:off x="4905837" y="1207276"/>
          <a:ext cx="1477185" cy="14771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049BD-9C4D-4A4D-AC52-8F4DAAF65B46}">
      <dsp:nvSpPr>
        <dsp:cNvPr id="0" name=""/>
        <dsp:cNvSpPr/>
      </dsp:nvSpPr>
      <dsp:spPr>
        <a:xfrm>
          <a:off x="4003113"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It is a lightweight wrapper around the vector store class to make it conform to the retriever interface.</a:t>
          </a:r>
        </a:p>
      </dsp:txBody>
      <dsp:txXfrm>
        <a:off x="4003113" y="3072321"/>
        <a:ext cx="3282634" cy="720000"/>
      </dsp:txXfrm>
    </dsp:sp>
    <dsp:sp modelId="{D10C5FFD-CF76-4956-ACD6-7899C14C709B}">
      <dsp:nvSpPr>
        <dsp:cNvPr id="0" name=""/>
        <dsp:cNvSpPr/>
      </dsp:nvSpPr>
      <dsp:spPr>
        <a:xfrm>
          <a:off x="8762933" y="1207276"/>
          <a:ext cx="1477185" cy="14771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1E433-F623-4AB4-9117-E16D5E54732E}">
      <dsp:nvSpPr>
        <dsp:cNvPr id="0" name=""/>
        <dsp:cNvSpPr/>
      </dsp:nvSpPr>
      <dsp:spPr>
        <a:xfrm>
          <a:off x="7860208"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It uses the search methods implemented by a vector store, like similarity search and MMR, to query the texts.</a:t>
          </a:r>
        </a:p>
      </dsp:txBody>
      <dsp:txXfrm>
        <a:off x="7860208" y="3072321"/>
        <a:ext cx="3282634"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263692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8878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70189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417628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323699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44008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8681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2219443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2221148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246123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3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85612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328299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378028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67874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616657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3249075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7997306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166038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67462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8167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63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33360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26252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3140944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862304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177706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1331504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25698353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diagramLayout" Target="../diagrams/layout1.xml"/><Relationship Id="rId7" Type="http://schemas.openxmlformats.org/officeDocument/2006/relationships/image" Target="../media/image24.png"/><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6.png"/><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Data Retrieval</a:t>
            </a:r>
            <a:endParaRPr dirty="0"/>
          </a:p>
          <a:p>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Maximum Marginal Relevance Retrieval</a:t>
            </a:r>
          </a:p>
        </p:txBody>
      </p:sp>
      <p:sp>
        <p:nvSpPr>
          <p:cNvPr id="3" name="Content Placeholder 2"/>
          <p:cNvSpPr>
            <a:spLocks noGrp="1"/>
          </p:cNvSpPr>
          <p:nvPr>
            <p:ph idx="1"/>
          </p:nvPr>
        </p:nvSpPr>
        <p:spPr/>
        <p:txBody>
          <a:bodyPr/>
          <a:lstStyle/>
          <a:p>
            <a:endParaRPr dirty="0"/>
          </a:p>
          <a:p>
            <a:pPr>
              <a:defRPr sz="1800">
                <a:solidFill>
                  <a:srgbClr val="000000"/>
                </a:solidFill>
              </a:defRPr>
            </a:pPr>
            <a:r>
              <a:rPr dirty="0"/>
              <a:t>Search Type Specification:</a:t>
            </a:r>
          </a:p>
          <a:p>
            <a:pPr lvl="1">
              <a:defRPr sz="1800">
                <a:solidFill>
                  <a:srgbClr val="000000"/>
                </a:solidFill>
              </a:defRPr>
            </a:pPr>
            <a:r>
              <a:rPr dirty="0"/>
              <a:t>By default, the vector store retriever uses similarity search.</a:t>
            </a:r>
          </a:p>
          <a:p>
            <a:pPr lvl="1">
              <a:defRPr sz="1800">
                <a:solidFill>
                  <a:srgbClr val="000000"/>
                </a:solidFill>
              </a:defRPr>
            </a:pPr>
            <a:r>
              <a:rPr dirty="0"/>
              <a:t>If supported by the underlying vector store, you can use Maximum Marginal Relevance (MMR).</a:t>
            </a:r>
          </a:p>
          <a:p>
            <a:pPr>
              <a:defRPr sz="1800">
                <a:solidFill>
                  <a:srgbClr val="000000"/>
                </a:solidFill>
              </a:defRPr>
            </a:pPr>
            <a:endParaRPr dirty="0"/>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Example Code:</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r>
              <a:rPr sz="1400" dirty="0" err="1">
                <a:latin typeface="Aptos Mono" panose="020B0009020202020204" pitchFamily="49" charset="0"/>
              </a:rPr>
              <a:t>search_type</a:t>
            </a:r>
            <a:r>
              <a:rPr sz="1400" dirty="0">
                <a:latin typeface="Aptos Mono" panose="020B0009020202020204" pitchFamily="49" charset="0"/>
              </a:rPr>
              <a:t>="</a:t>
            </a:r>
            <a:r>
              <a:rPr sz="1400" dirty="0" err="1">
                <a:latin typeface="Aptos Mono" panose="020B0009020202020204" pitchFamily="49" charset="0"/>
              </a:rPr>
              <a:t>mmr</a:t>
            </a: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p:txBody>
      </p:sp>
      <p:pic>
        <p:nvPicPr>
          <p:cNvPr id="4" name="Picture 3">
            <a:extLst>
              <a:ext uri="{FF2B5EF4-FFF2-40B4-BE49-F238E27FC236}">
                <a16:creationId xmlns:a16="http://schemas.microsoft.com/office/drawing/2014/main" id="{2D631155-A8E1-60E1-B89B-C0AA96F2BBC8}"/>
              </a:ext>
            </a:extLst>
          </p:cNvPr>
          <p:cNvPicPr>
            <a:picLocks noChangeAspect="1"/>
          </p:cNvPicPr>
          <p:nvPr/>
        </p:nvPicPr>
        <p:blipFill>
          <a:blip r:embed="rId2"/>
          <a:stretch>
            <a:fillRect/>
          </a:stretch>
        </p:blipFill>
        <p:spPr>
          <a:xfrm>
            <a:off x="11222692" y="197225"/>
            <a:ext cx="512108" cy="5121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Search Parameters</a:t>
            </a:r>
          </a:p>
        </p:txBody>
      </p:sp>
      <p:sp>
        <p:nvSpPr>
          <p:cNvPr id="3" name="Content Placeholder 2"/>
          <p:cNvSpPr>
            <a:spLocks noGrp="1"/>
          </p:cNvSpPr>
          <p:nvPr>
            <p:ph idx="1"/>
          </p:nvPr>
        </p:nvSpPr>
        <p:spPr/>
        <p:txBody>
          <a:bodyPr>
            <a:normAutofit/>
          </a:bodyPr>
          <a:lstStyle/>
          <a:p>
            <a:pPr>
              <a:defRPr sz="1800">
                <a:solidFill>
                  <a:srgbClr val="000000"/>
                </a:solidFill>
              </a:defRPr>
            </a:pPr>
            <a:r>
              <a:rPr dirty="0"/>
              <a:t>Similarity Score Threshold Retrieval:</a:t>
            </a:r>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Set a similarity score threshold to only return documents with a score above a specified threshold.</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    </a:t>
            </a:r>
            <a:r>
              <a:rPr sz="1400" dirty="0" err="1">
                <a:latin typeface="Aptos Mono" panose="020B0009020202020204" pitchFamily="49" charset="0"/>
              </a:rPr>
              <a:t>search_type</a:t>
            </a:r>
            <a:r>
              <a:rPr sz="1400" dirty="0">
                <a:latin typeface="Aptos Mono" panose="020B0009020202020204" pitchFamily="49" charset="0"/>
              </a:rPr>
              <a:t>="</a:t>
            </a:r>
            <a:r>
              <a:rPr sz="1400" dirty="0" err="1">
                <a:latin typeface="Aptos Mono" panose="020B0009020202020204" pitchFamily="49" charset="0"/>
              </a:rPr>
              <a:t>similarity_score_threshold</a:t>
            </a:r>
            <a:r>
              <a:rPr sz="1400" dirty="0">
                <a:latin typeface="Aptos Mono" panose="020B0009020202020204" pitchFamily="49" charset="0"/>
              </a:rPr>
              <a:t>", </a:t>
            </a:r>
            <a:r>
              <a:rPr sz="1400" dirty="0" err="1">
                <a:latin typeface="Aptos Mono" panose="020B0009020202020204" pitchFamily="49" charset="0"/>
              </a:rPr>
              <a:t>search_kwargs</a:t>
            </a:r>
            <a:r>
              <a:rPr sz="1400" dirty="0">
                <a:latin typeface="Aptos Mono" panose="020B0009020202020204" pitchFamily="49" charset="0"/>
              </a:rPr>
              <a:t>={"</a:t>
            </a:r>
            <a:r>
              <a:rPr sz="1400" dirty="0" err="1">
                <a:latin typeface="Aptos Mono" panose="020B0009020202020204" pitchFamily="49" charset="0"/>
              </a:rPr>
              <a:t>score_threshold</a:t>
            </a:r>
            <a:r>
              <a:rPr sz="1400" dirty="0">
                <a:latin typeface="Aptos Mono" panose="020B0009020202020204" pitchFamily="49" charset="0"/>
              </a:rPr>
              <a:t>": 0.5}</a:t>
            </a:r>
          </a:p>
          <a:p>
            <a:pPr marL="0" indent="0">
              <a:buNone/>
              <a:defRPr sz="1800">
                <a:solidFill>
                  <a:srgbClr val="000000"/>
                </a:solidFill>
              </a:defRPr>
            </a:pP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a:p>
            <a:pPr marL="0" indent="0">
              <a:buNone/>
              <a:defRPr sz="1800">
                <a:solidFill>
                  <a:srgbClr val="000000"/>
                </a:solidFill>
              </a:defRPr>
            </a:pPr>
            <a:endParaRPr sz="1400" dirty="0">
              <a:latin typeface="Aptos Mono" panose="020B0009020202020204" pitchFamily="49" charset="0"/>
            </a:endParaRPr>
          </a:p>
          <a:p>
            <a:pPr>
              <a:defRPr sz="1800">
                <a:solidFill>
                  <a:srgbClr val="000000"/>
                </a:solidFill>
              </a:defRPr>
            </a:pPr>
            <a:r>
              <a:rPr dirty="0"/>
              <a:t>Specifying Top-K:</a:t>
            </a:r>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Limit the number of documents returned by the retriever using top-k.</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r>
              <a:rPr sz="1400" dirty="0" err="1">
                <a:latin typeface="Aptos Mono" panose="020B0009020202020204" pitchFamily="49" charset="0"/>
              </a:rPr>
              <a:t>search_kwargs</a:t>
            </a:r>
            <a:r>
              <a:rPr sz="1400" dirty="0">
                <a:latin typeface="Aptos Mono" panose="020B0009020202020204" pitchFamily="49" charset="0"/>
              </a:rPr>
              <a:t>={"k": 1})</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a:p>
            <a:pPr marL="0" indent="0">
              <a:buNone/>
              <a:defRPr sz="1800">
                <a:solidFill>
                  <a:srgbClr val="000000"/>
                </a:solidFill>
              </a:defRPr>
            </a:pPr>
            <a:r>
              <a:rPr sz="1400" dirty="0" err="1">
                <a:latin typeface="Aptos Mono" panose="020B0009020202020204" pitchFamily="49" charset="0"/>
              </a:rPr>
              <a:t>len</a:t>
            </a:r>
            <a:r>
              <a:rPr sz="1400" dirty="0">
                <a:latin typeface="Aptos Mono" panose="020B0009020202020204" pitchFamily="49" charset="0"/>
              </a:rPr>
              <a:t>(docs)</a:t>
            </a:r>
          </a:p>
        </p:txBody>
      </p:sp>
      <p:pic>
        <p:nvPicPr>
          <p:cNvPr id="4" name="Picture 3">
            <a:extLst>
              <a:ext uri="{FF2B5EF4-FFF2-40B4-BE49-F238E27FC236}">
                <a16:creationId xmlns:a16="http://schemas.microsoft.com/office/drawing/2014/main" id="{B18F7105-97F9-9B5E-16B3-C360521B8553}"/>
              </a:ext>
            </a:extLst>
          </p:cNvPr>
          <p:cNvPicPr>
            <a:picLocks noChangeAspect="1"/>
          </p:cNvPicPr>
          <p:nvPr/>
        </p:nvPicPr>
        <p:blipFill>
          <a:blip r:embed="rId2"/>
          <a:stretch>
            <a:fillRect/>
          </a:stretch>
        </p:blipFill>
        <p:spPr>
          <a:xfrm>
            <a:off x="11222692" y="197225"/>
            <a:ext cx="512108" cy="5121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21B7AF0-4F59-3D31-10F1-7FD2D4CF9802}"/>
              </a:ext>
            </a:extLst>
          </p:cNvPr>
          <p:cNvSpPr>
            <a:spLocks noGrp="1"/>
          </p:cNvSpPr>
          <p:nvPr>
            <p:ph type="body" sz="quarter" idx="22"/>
          </p:nvPr>
        </p:nvSpPr>
        <p:spPr/>
        <p:txBody>
          <a:bodyPr/>
          <a:lstStyle/>
          <a:p>
            <a:r>
              <a:rPr lang="en-US" dirty="0"/>
              <a:t>Q&amp;A</a:t>
            </a:r>
          </a:p>
        </p:txBody>
      </p:sp>
      <p:sp>
        <p:nvSpPr>
          <p:cNvPr id="5" name="Footer Placeholder 4">
            <a:extLst>
              <a:ext uri="{FF2B5EF4-FFF2-40B4-BE49-F238E27FC236}">
                <a16:creationId xmlns:a16="http://schemas.microsoft.com/office/drawing/2014/main" id="{E839C001-CED1-8EAF-279D-2BC84BF01967}"/>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D9E9B1A-F599-3186-3341-BD1F1B0C2F20}"/>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12</a:t>
            </a:fld>
            <a:endParaRPr lang="en-US"/>
          </a:p>
        </p:txBody>
      </p:sp>
    </p:spTree>
    <p:extLst>
      <p:ext uri="{BB962C8B-B14F-4D97-AF65-F5344CB8AC3E}">
        <p14:creationId xmlns:p14="http://schemas.microsoft.com/office/powerpoint/2010/main" val="844407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7091BC0-210A-367A-E76F-7ED94DAB1505}"/>
              </a:ext>
            </a:extLst>
          </p:cNvPr>
          <p:cNvSpPr>
            <a:spLocks noGrp="1"/>
          </p:cNvSpPr>
          <p:nvPr>
            <p:ph type="title"/>
          </p:nvPr>
        </p:nvSpPr>
        <p:spPr/>
        <p:txBody>
          <a:bodyPr/>
          <a:lstStyle/>
          <a:p>
            <a:r>
              <a:rPr lang="en-US" dirty="0"/>
              <a:t>Class Diagram TODO</a:t>
            </a:r>
          </a:p>
        </p:txBody>
      </p:sp>
      <p:sp>
        <p:nvSpPr>
          <p:cNvPr id="6" name="Content Placeholder 5">
            <a:extLst>
              <a:ext uri="{FF2B5EF4-FFF2-40B4-BE49-F238E27FC236}">
                <a16:creationId xmlns:a16="http://schemas.microsoft.com/office/drawing/2014/main" id="{428940CA-ED1B-B9DC-D82F-92425C8E480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F36B51F-D8F8-B9E5-F059-30A41131C5CE}"/>
              </a:ext>
            </a:extLst>
          </p:cNvPr>
          <p:cNvSpPr>
            <a:spLocks noGrp="1"/>
          </p:cNvSpPr>
          <p:nvPr>
            <p:ph type="ftr" sz="quarter" idx="11"/>
          </p:nvPr>
        </p:nvSpPr>
        <p:spPr/>
        <p:txBody>
          <a:bodyPr/>
          <a:lstStyle/>
          <a:p>
            <a:r>
              <a:rPr lang="en-US"/>
              <a:t>Copyright © 2024 Accelerated Innovation Group. All rights reserved.</a:t>
            </a:r>
          </a:p>
        </p:txBody>
      </p:sp>
      <p:sp>
        <p:nvSpPr>
          <p:cNvPr id="2" name="Slide Number Placeholder 1">
            <a:extLst>
              <a:ext uri="{FF2B5EF4-FFF2-40B4-BE49-F238E27FC236}">
                <a16:creationId xmlns:a16="http://schemas.microsoft.com/office/drawing/2014/main" id="{877F6190-5BFE-96BB-2D24-13F4967D9E50}"/>
              </a:ext>
            </a:extLst>
          </p:cNvPr>
          <p:cNvSpPr>
            <a:spLocks noGrp="1"/>
          </p:cNvSpPr>
          <p:nvPr>
            <p:ph type="sldNum" sz="quarter" idx="12"/>
          </p:nvPr>
        </p:nvSpPr>
        <p:spPr/>
        <p:txBody>
          <a:bodyPr/>
          <a:lstStyle/>
          <a:p>
            <a:fld id="{56E42921-B966-4A62-852C-F7CA714BA7DB}" type="slidenum">
              <a:rPr lang="en-US" smtClean="0"/>
              <a:t>13</a:t>
            </a:fld>
            <a:endParaRPr lang="en-US"/>
          </a:p>
        </p:txBody>
      </p:sp>
    </p:spTree>
    <p:extLst>
      <p:ext uri="{BB962C8B-B14F-4D97-AF65-F5344CB8AC3E}">
        <p14:creationId xmlns:p14="http://schemas.microsoft.com/office/powerpoint/2010/main" val="3639418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&lt;&lt;Docker instructions&gt;&gt;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/04-</a:t>
            </a:r>
            <a:r>
              <a:rPr lang="fr-FR" sz="1400" dirty="0">
                <a:latin typeface="Aptos Mono" panose="020B0009020202020204" pitchFamily="49" charset="0"/>
              </a:rPr>
              <a:t>data-retrieval</a:t>
            </a:r>
            <a:endParaRPr lang="fr-FR" sz="1400" b="0" dirty="0">
              <a:effectLst/>
              <a:latin typeface="Aptos Mono" panose="020B000902020202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2EDD0D-7A8A-3C7B-AA73-E1E414660939}"/>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14" name="Table Placeholder 13">
            <a:extLst>
              <a:ext uri="{FF2B5EF4-FFF2-40B4-BE49-F238E27FC236}">
                <a16:creationId xmlns:a16="http://schemas.microsoft.com/office/drawing/2014/main" id="{678F9D7A-7186-3256-D1F3-E8E3C4BFBC34}"/>
              </a:ext>
            </a:extLst>
          </p:cNvPr>
          <p:cNvSpPr>
            <a:spLocks noGrp="1"/>
          </p:cNvSpPr>
          <p:nvPr>
            <p:ph type="tbl" sz="quarter" idx="13"/>
          </p:nvPr>
        </p:nvSpPr>
        <p:spPr/>
        <p:txBody>
          <a:bodyPr/>
          <a:lstStyle/>
          <a:p>
            <a:r>
              <a:rPr lang="en-US" dirty="0"/>
              <a:t>Vector Store Retrieval Process</a:t>
            </a:r>
          </a:p>
          <a:p>
            <a:r>
              <a:rPr lang="en-US" dirty="0"/>
              <a:t>Retrieval Techniques</a:t>
            </a:r>
          </a:p>
          <a:p>
            <a:r>
              <a:rPr lang="en-US" dirty="0"/>
              <a:t>Vector Store vs Structure Database</a:t>
            </a:r>
          </a:p>
          <a:p>
            <a:r>
              <a:rPr lang="en-US" dirty="0"/>
              <a:t>LangChain Vector Store Retriever</a:t>
            </a:r>
          </a:p>
          <a:p>
            <a:r>
              <a:rPr lang="en-US" dirty="0"/>
              <a:t>Vector Store Search Parameters</a:t>
            </a:r>
          </a:p>
        </p:txBody>
      </p:sp>
      <p:sp>
        <p:nvSpPr>
          <p:cNvPr id="4" name="Footer Placeholder 3">
            <a:extLst>
              <a:ext uri="{FF2B5EF4-FFF2-40B4-BE49-F238E27FC236}">
                <a16:creationId xmlns:a16="http://schemas.microsoft.com/office/drawing/2014/main" id="{C2E758BA-C882-4FCE-A0A1-0C3ADEC14B00}"/>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3708685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A26192A-7825-EA8D-5652-FD288BE2B4FD}"/>
              </a:ext>
            </a:extLst>
          </p:cNvPr>
          <p:cNvSpPr>
            <a:spLocks noGrp="1"/>
          </p:cNvSpPr>
          <p:nvPr>
            <p:ph type="ftr" sz="quarter" idx="11"/>
          </p:nvPr>
        </p:nvSpPr>
        <p:spPr>
          <a:xfrm rot="5400000">
            <a:off x="-1828800" y="2002536"/>
            <a:ext cx="4114800" cy="365125"/>
          </a:xfrm>
        </p:spPr>
        <p:txBody>
          <a:bodyPr>
            <a:normAutofit/>
          </a:bodyPr>
          <a:lstStyle/>
          <a:p>
            <a:pPr algn="l">
              <a:lnSpc>
                <a:spcPct val="90000"/>
              </a:lnSpc>
              <a:spcAft>
                <a:spcPts val="600"/>
              </a:spcAft>
            </a:pPr>
            <a:r>
              <a:rPr lang="en-US" sz="900">
                <a:solidFill>
                  <a:srgbClr val="FFFFFF"/>
                </a:solidFill>
              </a:rPr>
              <a:t>Copyright © 2024 Accelerated Innovation Group. All rights reserved.</a:t>
            </a:r>
          </a:p>
        </p:txBody>
      </p:sp>
      <p:pic>
        <p:nvPicPr>
          <p:cNvPr id="9" name="Picture 8" descr="A diagram of a product&#10;&#10;Description automatically generated">
            <a:extLst>
              <a:ext uri="{FF2B5EF4-FFF2-40B4-BE49-F238E27FC236}">
                <a16:creationId xmlns:a16="http://schemas.microsoft.com/office/drawing/2014/main" id="{39C3237F-25DD-CD4B-6914-C584A2186834}"/>
              </a:ext>
            </a:extLst>
          </p:cNvPr>
          <p:cNvPicPr>
            <a:picLocks noChangeAspect="1"/>
          </p:cNvPicPr>
          <p:nvPr/>
        </p:nvPicPr>
        <p:blipFill>
          <a:blip r:embed="rId2"/>
          <a:stretch>
            <a:fillRect/>
          </a:stretch>
        </p:blipFill>
        <p:spPr>
          <a:xfrm>
            <a:off x="457200" y="1215771"/>
            <a:ext cx="11277600" cy="4426458"/>
          </a:xfrm>
          <a:prstGeom prst="rect">
            <a:avLst/>
          </a:prstGeom>
        </p:spPr>
      </p:pic>
      <p:sp>
        <p:nvSpPr>
          <p:cNvPr id="2" name="Slide Number Placeholder 1">
            <a:extLst>
              <a:ext uri="{FF2B5EF4-FFF2-40B4-BE49-F238E27FC236}">
                <a16:creationId xmlns:a16="http://schemas.microsoft.com/office/drawing/2014/main" id="{0E8C1EF0-8FA0-AD3C-CA5E-EFEC18F3C9E9}"/>
              </a:ext>
            </a:extLst>
          </p:cNvPr>
          <p:cNvSpPr>
            <a:spLocks noGrp="1"/>
          </p:cNvSpPr>
          <p:nvPr>
            <p:ph type="sldNum" sz="quarter" idx="12"/>
          </p:nvPr>
        </p:nvSpPr>
        <p:spPr>
          <a:xfrm>
            <a:off x="11704320" y="6455664"/>
            <a:ext cx="448056" cy="365125"/>
          </a:xfrm>
        </p:spPr>
        <p:txBody>
          <a:bodyPr>
            <a:normAutofit/>
          </a:bodyPr>
          <a:lstStyle/>
          <a:p>
            <a:pPr>
              <a:spcAft>
                <a:spcPts val="600"/>
              </a:spcAft>
            </a:pPr>
            <a:fld id="{56E42921-B966-4A62-852C-F7CA714BA7DB}" type="slidenum">
              <a:rPr lang="en-US" sz="1100">
                <a:solidFill>
                  <a:srgbClr val="FFFFFF"/>
                </a:solidFill>
              </a:rPr>
              <a:pPr>
                <a:spcAft>
                  <a:spcPts val="600"/>
                </a:spcAft>
              </a:pPr>
              <a:t>3</a:t>
            </a:fld>
            <a:endParaRPr lang="en-US" sz="1100">
              <a:solidFill>
                <a:srgbClr val="FFFFFF"/>
              </a:solidFill>
            </a:endParaRPr>
          </a:p>
        </p:txBody>
      </p:sp>
      <p:pic>
        <p:nvPicPr>
          <p:cNvPr id="3" name="Picture 2">
            <a:extLst>
              <a:ext uri="{FF2B5EF4-FFF2-40B4-BE49-F238E27FC236}">
                <a16:creationId xmlns:a16="http://schemas.microsoft.com/office/drawing/2014/main" id="{FD9C7D93-00C1-AAE6-F06B-089837C5B327}"/>
              </a:ext>
            </a:extLst>
          </p:cNvPr>
          <p:cNvPicPr>
            <a:picLocks noChangeAspect="1"/>
          </p:cNvPicPr>
          <p:nvPr/>
        </p:nvPicPr>
        <p:blipFill>
          <a:blip r:embed="rId3">
            <a:lum bright="70000" contrast="-70000"/>
          </a:blip>
          <a:stretch>
            <a:fillRect/>
          </a:stretch>
        </p:blipFill>
        <p:spPr>
          <a:xfrm>
            <a:off x="11302858" y="277512"/>
            <a:ext cx="512108" cy="512108"/>
          </a:xfrm>
          <a:prstGeom prst="rect">
            <a:avLst/>
          </a:prstGeom>
        </p:spPr>
      </p:pic>
    </p:spTree>
    <p:extLst>
      <p:ext uri="{BB962C8B-B14F-4D97-AF65-F5344CB8AC3E}">
        <p14:creationId xmlns:p14="http://schemas.microsoft.com/office/powerpoint/2010/main" val="32102243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2F666AE-3A60-9B41-EFB5-27DD2E795F9B}"/>
              </a:ext>
            </a:extLst>
          </p:cNvPr>
          <p:cNvSpPr>
            <a:spLocks noGrp="1"/>
          </p:cNvSpPr>
          <p:nvPr>
            <p:ph type="title"/>
          </p:nvPr>
        </p:nvSpPr>
        <p:spPr>
          <a:xfrm>
            <a:off x="6248400" y="365125"/>
            <a:ext cx="5105400" cy="2579692"/>
          </a:xfrm>
        </p:spPr>
        <p:txBody>
          <a:bodyPr anchor="b">
            <a:normAutofit/>
          </a:bodyPr>
          <a:lstStyle/>
          <a:p>
            <a:r>
              <a:rPr lang="en-US" dirty="0"/>
              <a:t>Vector Store Retrieval</a:t>
            </a:r>
          </a:p>
        </p:txBody>
      </p:sp>
      <p:pic>
        <p:nvPicPr>
          <p:cNvPr id="10" name="Picture 9">
            <a:extLst>
              <a:ext uri="{FF2B5EF4-FFF2-40B4-BE49-F238E27FC236}">
                <a16:creationId xmlns:a16="http://schemas.microsoft.com/office/drawing/2014/main" id="{5647CFC1-9FC4-2A51-01AE-6BCFE6DC71CC}"/>
              </a:ext>
            </a:extLst>
          </p:cNvPr>
          <p:cNvPicPr>
            <a:picLocks noChangeAspect="1"/>
          </p:cNvPicPr>
          <p:nvPr/>
        </p:nvPicPr>
        <p:blipFill>
          <a:blip r:embed="rId2"/>
          <a:srcRect l="1685" r="1825" b="1"/>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11" name="Picture 10">
            <a:extLst>
              <a:ext uri="{FF2B5EF4-FFF2-40B4-BE49-F238E27FC236}">
                <a16:creationId xmlns:a16="http://schemas.microsoft.com/office/drawing/2014/main" id="{EEA3AE34-F72D-F4C5-2A8D-B650B27A334D}"/>
              </a:ext>
            </a:extLst>
          </p:cNvPr>
          <p:cNvPicPr>
            <a:picLocks noChangeAspect="1"/>
          </p:cNvPicPr>
          <p:nvPr/>
        </p:nvPicPr>
        <p:blipFill>
          <a:blip r:embed="rId3"/>
          <a:srcRect t="17812" r="-2" b="19300"/>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9" name="Content Placeholder 8">
            <a:extLst>
              <a:ext uri="{FF2B5EF4-FFF2-40B4-BE49-F238E27FC236}">
                <a16:creationId xmlns:a16="http://schemas.microsoft.com/office/drawing/2014/main" id="{69EA1C2D-F128-9F4B-AB3B-85C9B8E21AF2}"/>
              </a:ext>
            </a:extLst>
          </p:cNvPr>
          <p:cNvSpPr>
            <a:spLocks noGrp="1"/>
          </p:cNvSpPr>
          <p:nvPr>
            <p:ph idx="1"/>
          </p:nvPr>
        </p:nvSpPr>
        <p:spPr>
          <a:xfrm>
            <a:off x="6248399" y="3124205"/>
            <a:ext cx="5105400" cy="3052757"/>
          </a:xfrm>
        </p:spPr>
        <p:txBody>
          <a:bodyPr>
            <a:normAutofit/>
          </a:bodyPr>
          <a:lstStyle/>
          <a:p>
            <a:pPr marL="0" indent="0">
              <a:buNone/>
            </a:pPr>
            <a:r>
              <a:rPr lang="en-US" sz="1400" dirty="0"/>
              <a:t>Imagine you have a really big box of LEGO pieces, but instead of sorting them by color or size, you sort them by how similar they are to each other in shape and feel. A </a:t>
            </a:r>
            <a:r>
              <a:rPr lang="en-US" sz="1400" b="1" dirty="0"/>
              <a:t>vector store </a:t>
            </a:r>
            <a:r>
              <a:rPr lang="en-US" sz="1400" dirty="0"/>
              <a:t>is like that: it helps you find things that are similar based on their "meaning." </a:t>
            </a:r>
          </a:p>
          <a:p>
            <a:endParaRPr lang="en-US" sz="1400" dirty="0"/>
          </a:p>
          <a:p>
            <a:pPr marL="0" indent="0">
              <a:buNone/>
            </a:pPr>
            <a:r>
              <a:rPr lang="en-US" sz="1400" dirty="0"/>
              <a:t>When you want to find something, you tell the vector store what you’re looking for, and it finds the pieces (or documents) that are most like what you asked for. It doesn't look for exact matches; instead, it looks for pieces that are close in meaning, like if you said, "Find something that looks like a spaceship." It would find all the LEGO pieces that could be used to build a spaceship, even if they aren’t exactly the same.</a:t>
            </a:r>
          </a:p>
        </p:txBody>
      </p:sp>
      <p:sp>
        <p:nvSpPr>
          <p:cNvPr id="4" name="Footer Placeholder 3">
            <a:extLst>
              <a:ext uri="{FF2B5EF4-FFF2-40B4-BE49-F238E27FC236}">
                <a16:creationId xmlns:a16="http://schemas.microsoft.com/office/drawing/2014/main" id="{12C5DBA1-ED3C-2676-B72C-68AEA7F10A55}"/>
              </a:ext>
            </a:extLst>
          </p:cNvPr>
          <p:cNvSpPr>
            <a:spLocks noGrp="1"/>
          </p:cNvSpPr>
          <p:nvPr>
            <p:ph type="ftr" sz="quarter" idx="11"/>
          </p:nvPr>
        </p:nvSpPr>
        <p:spPr>
          <a:xfrm>
            <a:off x="6248398" y="6356350"/>
            <a:ext cx="3960877" cy="365125"/>
          </a:xfrm>
        </p:spPr>
        <p:txBody>
          <a:bodyPr>
            <a:normAutofit/>
          </a:bodyPr>
          <a:lstStyle/>
          <a:p>
            <a:pPr algn="l">
              <a:lnSpc>
                <a:spcPct val="90000"/>
              </a:lnSpc>
              <a:spcAft>
                <a:spcPts val="600"/>
              </a:spcAft>
            </a:pPr>
            <a:r>
              <a:rPr lang="en-US" sz="900"/>
              <a:t>Copyright © 2024 Accelerated Innovation Group. All rights reserved.</a:t>
            </a:r>
          </a:p>
        </p:txBody>
      </p:sp>
      <p:sp>
        <p:nvSpPr>
          <p:cNvPr id="2" name="Slide Number Placeholder 1">
            <a:extLst>
              <a:ext uri="{FF2B5EF4-FFF2-40B4-BE49-F238E27FC236}">
                <a16:creationId xmlns:a16="http://schemas.microsoft.com/office/drawing/2014/main" id="{C6C1BFA2-5C1D-7A57-B38C-E15D5BE98136}"/>
              </a:ext>
            </a:extLst>
          </p:cNvPr>
          <p:cNvSpPr>
            <a:spLocks noGrp="1"/>
          </p:cNvSpPr>
          <p:nvPr>
            <p:ph type="sldNum" sz="quarter" idx="12"/>
          </p:nvPr>
        </p:nvSpPr>
        <p:spPr>
          <a:xfrm>
            <a:off x="10209276" y="6356350"/>
            <a:ext cx="1144524" cy="365125"/>
          </a:xfrm>
        </p:spPr>
        <p:txBody>
          <a:bodyPr>
            <a:normAutofit/>
          </a:bodyPr>
          <a:lstStyle/>
          <a:p>
            <a:pPr>
              <a:spcAft>
                <a:spcPts val="600"/>
              </a:spcAft>
            </a:pPr>
            <a:fld id="{56E42921-B966-4A62-852C-F7CA714BA7DB}" type="slidenum">
              <a:rPr lang="en-US"/>
              <a:pPr>
                <a:spcAft>
                  <a:spcPts val="600"/>
                </a:spcAft>
              </a:pPr>
              <a:t>4</a:t>
            </a:fld>
            <a:endParaRPr lang="en-US"/>
          </a:p>
        </p:txBody>
      </p:sp>
      <p:pic>
        <p:nvPicPr>
          <p:cNvPr id="3" name="Picture 2">
            <a:extLst>
              <a:ext uri="{FF2B5EF4-FFF2-40B4-BE49-F238E27FC236}">
                <a16:creationId xmlns:a16="http://schemas.microsoft.com/office/drawing/2014/main" id="{82D6A94A-B9B8-00D4-D13A-A0401DE8B1D0}"/>
              </a:ext>
            </a:extLst>
          </p:cNvPr>
          <p:cNvPicPr>
            <a:picLocks noChangeAspect="1"/>
          </p:cNvPicPr>
          <p:nvPr/>
        </p:nvPicPr>
        <p:blipFill>
          <a:blip r:embed="rId4"/>
          <a:stretch>
            <a:fillRect/>
          </a:stretch>
        </p:blipFill>
        <p:spPr>
          <a:xfrm>
            <a:off x="11241010" y="228600"/>
            <a:ext cx="512108" cy="512108"/>
          </a:xfrm>
          <a:prstGeom prst="rect">
            <a:avLst/>
          </a:prstGeom>
        </p:spPr>
      </p:pic>
    </p:spTree>
    <p:extLst>
      <p:ext uri="{BB962C8B-B14F-4D97-AF65-F5344CB8AC3E}">
        <p14:creationId xmlns:p14="http://schemas.microsoft.com/office/powerpoint/2010/main" val="1619932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00374-E76E-BB3F-74A0-8B8A77A8DC5E}"/>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22A16879-54E3-1BCE-F4E0-C77B84C78FD6}"/>
              </a:ext>
            </a:extLst>
          </p:cNvPr>
          <p:cNvSpPr>
            <a:spLocks noGrp="1"/>
          </p:cNvSpPr>
          <p:nvPr>
            <p:ph type="body" sz="quarter" idx="28"/>
          </p:nvPr>
        </p:nvSpPr>
        <p:spPr/>
        <p:txBody>
          <a:bodyPr/>
          <a:lstStyle/>
          <a:p>
            <a:r>
              <a:rPr lang="en-US" dirty="0"/>
              <a:t>Similarity Search vs MMR Search</a:t>
            </a:r>
          </a:p>
        </p:txBody>
      </p:sp>
      <p:pic>
        <p:nvPicPr>
          <p:cNvPr id="3" name="Picture 2">
            <a:extLst>
              <a:ext uri="{FF2B5EF4-FFF2-40B4-BE49-F238E27FC236}">
                <a16:creationId xmlns:a16="http://schemas.microsoft.com/office/drawing/2014/main" id="{1B56410A-025C-5EA2-6210-42A134A00536}"/>
              </a:ext>
            </a:extLst>
          </p:cNvPr>
          <p:cNvPicPr>
            <a:picLocks noChangeAspect="1"/>
          </p:cNvPicPr>
          <p:nvPr/>
        </p:nvPicPr>
        <p:blipFill>
          <a:blip r:embed="rId2">
            <a:lum bright="70000" contrast="-70000"/>
          </a:blip>
          <a:stretch>
            <a:fillRect/>
          </a:stretch>
        </p:blipFill>
        <p:spPr>
          <a:xfrm>
            <a:off x="11346410" y="142789"/>
            <a:ext cx="512108" cy="512108"/>
          </a:xfrm>
          <a:prstGeom prst="rect">
            <a:avLst/>
          </a:prstGeom>
          <a:noFill/>
          <a:ln>
            <a:noFill/>
          </a:ln>
        </p:spPr>
      </p:pic>
      <p:sp>
        <p:nvSpPr>
          <p:cNvPr id="8" name="TextBox 7">
            <a:extLst>
              <a:ext uri="{FF2B5EF4-FFF2-40B4-BE49-F238E27FC236}">
                <a16:creationId xmlns:a16="http://schemas.microsoft.com/office/drawing/2014/main" id="{E7020E09-515E-7AFE-9E25-A8849404485C}"/>
              </a:ext>
            </a:extLst>
          </p:cNvPr>
          <p:cNvSpPr txBox="1"/>
          <p:nvPr/>
        </p:nvSpPr>
        <p:spPr>
          <a:xfrm>
            <a:off x="1197428" y="2041175"/>
            <a:ext cx="5990385" cy="276999"/>
          </a:xfrm>
          <a:prstGeom prst="rect">
            <a:avLst/>
          </a:prstGeom>
          <a:noFill/>
        </p:spPr>
        <p:txBody>
          <a:bodyPr wrap="square">
            <a:spAutoFit/>
          </a:bodyPr>
          <a:lstStyle/>
          <a:p>
            <a:r>
              <a:rPr lang="en-US" sz="1200" dirty="0"/>
              <a:t>"cat" = [0.12, -0.45, 0.33, 0.98, -0.27, ..., 0.05]</a:t>
            </a:r>
          </a:p>
        </p:txBody>
      </p:sp>
      <p:sp>
        <p:nvSpPr>
          <p:cNvPr id="10" name="TextBox 9">
            <a:extLst>
              <a:ext uri="{FF2B5EF4-FFF2-40B4-BE49-F238E27FC236}">
                <a16:creationId xmlns:a16="http://schemas.microsoft.com/office/drawing/2014/main" id="{B23A6177-1AFF-A2F7-5C9A-4E4CF9F94CC3}"/>
              </a:ext>
            </a:extLst>
          </p:cNvPr>
          <p:cNvSpPr txBox="1"/>
          <p:nvPr/>
        </p:nvSpPr>
        <p:spPr>
          <a:xfrm>
            <a:off x="1279071" y="2222869"/>
            <a:ext cx="6099242" cy="276999"/>
          </a:xfrm>
          <a:prstGeom prst="rect">
            <a:avLst/>
          </a:prstGeom>
          <a:noFill/>
        </p:spPr>
        <p:txBody>
          <a:bodyPr wrap="square">
            <a:spAutoFit/>
          </a:bodyPr>
          <a:lstStyle/>
          <a:p>
            <a:r>
              <a:rPr lang="it-IT" sz="1200" dirty="0"/>
              <a:t>"feline" = [0.11, -0.46, 0.31, 0.97, -0.25, ..., 0.04]</a:t>
            </a:r>
          </a:p>
        </p:txBody>
      </p:sp>
      <p:sp>
        <p:nvSpPr>
          <p:cNvPr id="12" name="TextBox 11">
            <a:extLst>
              <a:ext uri="{FF2B5EF4-FFF2-40B4-BE49-F238E27FC236}">
                <a16:creationId xmlns:a16="http://schemas.microsoft.com/office/drawing/2014/main" id="{4E110165-C668-51F3-DF15-9DD7BA3D9F7D}"/>
              </a:ext>
            </a:extLst>
          </p:cNvPr>
          <p:cNvSpPr txBox="1"/>
          <p:nvPr/>
        </p:nvSpPr>
        <p:spPr>
          <a:xfrm>
            <a:off x="2267166" y="3647611"/>
            <a:ext cx="6099242" cy="276999"/>
          </a:xfrm>
          <a:prstGeom prst="rect">
            <a:avLst/>
          </a:prstGeom>
          <a:noFill/>
        </p:spPr>
        <p:txBody>
          <a:bodyPr wrap="square">
            <a:spAutoFit/>
          </a:bodyPr>
          <a:lstStyle/>
          <a:p>
            <a:r>
              <a:rPr lang="fr-FR" sz="1200" dirty="0"/>
              <a:t>"car" = [0.89, -0.67, -0.23, 0.04, 0.76, ..., -0.15]</a:t>
            </a:r>
          </a:p>
        </p:txBody>
      </p:sp>
      <p:cxnSp>
        <p:nvCxnSpPr>
          <p:cNvPr id="24" name="Straight Connector 23">
            <a:extLst>
              <a:ext uri="{FF2B5EF4-FFF2-40B4-BE49-F238E27FC236}">
                <a16:creationId xmlns:a16="http://schemas.microsoft.com/office/drawing/2014/main" id="{45E3C578-64EB-AA01-9AE0-538F080FA37D}"/>
              </a:ext>
            </a:extLst>
          </p:cNvPr>
          <p:cNvCxnSpPr/>
          <p:nvPr/>
        </p:nvCxnSpPr>
        <p:spPr>
          <a:xfrm>
            <a:off x="555171" y="1732676"/>
            <a:ext cx="0" cy="3178629"/>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2274B85-2FAC-03A0-2A77-E7E70F3520BD}"/>
              </a:ext>
            </a:extLst>
          </p:cNvPr>
          <p:cNvCxnSpPr>
            <a:cxnSpLocks/>
          </p:cNvCxnSpPr>
          <p:nvPr/>
        </p:nvCxnSpPr>
        <p:spPr>
          <a:xfrm flipH="1">
            <a:off x="555171" y="4911305"/>
            <a:ext cx="4812876" cy="0"/>
          </a:xfrm>
          <a:prstGeom prst="line">
            <a:avLst/>
          </a:prstGeom>
        </p:spPr>
        <p:style>
          <a:lnRef idx="2">
            <a:schemeClr val="accent1"/>
          </a:lnRef>
          <a:fillRef idx="0">
            <a:schemeClr val="accent1"/>
          </a:fillRef>
          <a:effectRef idx="1">
            <a:schemeClr val="accent1"/>
          </a:effectRef>
          <a:fontRef idx="minor">
            <a:schemeClr val="tx1"/>
          </a:fontRef>
        </p:style>
      </p:cxnSp>
      <p:sp>
        <p:nvSpPr>
          <p:cNvPr id="28" name="Oval 27">
            <a:extLst>
              <a:ext uri="{FF2B5EF4-FFF2-40B4-BE49-F238E27FC236}">
                <a16:creationId xmlns:a16="http://schemas.microsoft.com/office/drawing/2014/main" id="{E34ED185-1C37-4768-5584-59F6E96EEF71}"/>
              </a:ext>
            </a:extLst>
          </p:cNvPr>
          <p:cNvSpPr/>
          <p:nvPr/>
        </p:nvSpPr>
        <p:spPr>
          <a:xfrm>
            <a:off x="2209569" y="3711236"/>
            <a:ext cx="108857" cy="1116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3BD4DF76-B4A2-92AF-9704-C84E6E86D62A}"/>
              </a:ext>
            </a:extLst>
          </p:cNvPr>
          <p:cNvSpPr/>
          <p:nvPr/>
        </p:nvSpPr>
        <p:spPr>
          <a:xfrm>
            <a:off x="1170214" y="2281204"/>
            <a:ext cx="108857" cy="1116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39E783DE-676E-366A-0628-C45D8961B996}"/>
              </a:ext>
            </a:extLst>
          </p:cNvPr>
          <p:cNvSpPr/>
          <p:nvPr/>
        </p:nvSpPr>
        <p:spPr>
          <a:xfrm>
            <a:off x="1088571" y="2031058"/>
            <a:ext cx="108857" cy="1116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BEAD3A5-396D-FC8A-1DC4-6BED35B82FEB}"/>
              </a:ext>
            </a:extLst>
          </p:cNvPr>
          <p:cNvSpPr txBox="1"/>
          <p:nvPr/>
        </p:nvSpPr>
        <p:spPr>
          <a:xfrm>
            <a:off x="405913" y="5497473"/>
            <a:ext cx="6098344" cy="307777"/>
          </a:xfrm>
          <a:prstGeom prst="rect">
            <a:avLst/>
          </a:prstGeom>
          <a:noFill/>
        </p:spPr>
        <p:txBody>
          <a:bodyPr wrap="square">
            <a:spAutoFit/>
          </a:bodyPr>
          <a:lstStyle/>
          <a:p>
            <a:r>
              <a:rPr lang="nl-NL" sz="1400" b="1" dirty="0"/>
              <a:t>Query embedding</a:t>
            </a:r>
            <a:r>
              <a:rPr lang="nl-NL" sz="1400" dirty="0"/>
              <a:t>: "cat breeds" = [0.10, -0.44, 0.32, 0.95, -0.26, ...]</a:t>
            </a:r>
            <a:endParaRPr lang="en-US" sz="1400" dirty="0"/>
          </a:p>
        </p:txBody>
      </p:sp>
      <p:sp>
        <p:nvSpPr>
          <p:cNvPr id="7" name="TextBox 6">
            <a:extLst>
              <a:ext uri="{FF2B5EF4-FFF2-40B4-BE49-F238E27FC236}">
                <a16:creationId xmlns:a16="http://schemas.microsoft.com/office/drawing/2014/main" id="{62BE0982-458F-DA1B-EECB-A98D21F8FBB3}"/>
              </a:ext>
            </a:extLst>
          </p:cNvPr>
          <p:cNvSpPr txBox="1"/>
          <p:nvPr/>
        </p:nvSpPr>
        <p:spPr>
          <a:xfrm>
            <a:off x="776870" y="2717034"/>
            <a:ext cx="6098344" cy="276999"/>
          </a:xfrm>
          <a:prstGeom prst="rect">
            <a:avLst/>
          </a:prstGeom>
          <a:noFill/>
        </p:spPr>
        <p:txBody>
          <a:bodyPr wrap="square">
            <a:spAutoFit/>
          </a:bodyPr>
          <a:lstStyle/>
          <a:p>
            <a:r>
              <a:rPr lang="en-US" sz="1200" dirty="0"/>
              <a:t>"Wild Cats" = [0.14, -0.40, 0.35, 0.90, -0.30, ...]</a:t>
            </a:r>
          </a:p>
        </p:txBody>
      </p:sp>
      <p:sp>
        <p:nvSpPr>
          <p:cNvPr id="9" name="Oval 8">
            <a:extLst>
              <a:ext uri="{FF2B5EF4-FFF2-40B4-BE49-F238E27FC236}">
                <a16:creationId xmlns:a16="http://schemas.microsoft.com/office/drawing/2014/main" id="{E22D1DA6-BE69-9072-72DD-23D0EC494239}"/>
              </a:ext>
            </a:extLst>
          </p:cNvPr>
          <p:cNvSpPr/>
          <p:nvPr/>
        </p:nvSpPr>
        <p:spPr>
          <a:xfrm>
            <a:off x="722441" y="2799709"/>
            <a:ext cx="108857" cy="1116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B93F9ED-0156-8EC7-219C-C7B7ED9C79DA}"/>
              </a:ext>
            </a:extLst>
          </p:cNvPr>
          <p:cNvSpPr txBox="1"/>
          <p:nvPr/>
        </p:nvSpPr>
        <p:spPr>
          <a:xfrm>
            <a:off x="2318875" y="1597009"/>
            <a:ext cx="6098344" cy="276999"/>
          </a:xfrm>
          <a:prstGeom prst="rect">
            <a:avLst/>
          </a:prstGeom>
          <a:noFill/>
        </p:spPr>
        <p:txBody>
          <a:bodyPr wrap="square">
            <a:spAutoFit/>
          </a:bodyPr>
          <a:lstStyle/>
          <a:p>
            <a:r>
              <a:rPr lang="en-US" sz="1200" dirty="0"/>
              <a:t>"Cat Breeds and Care" = [0.13, -0.42, 0.34, 0.92, -0.29, ...]</a:t>
            </a:r>
          </a:p>
        </p:txBody>
      </p:sp>
      <p:sp>
        <p:nvSpPr>
          <p:cNvPr id="16" name="Oval 15">
            <a:extLst>
              <a:ext uri="{FF2B5EF4-FFF2-40B4-BE49-F238E27FC236}">
                <a16:creationId xmlns:a16="http://schemas.microsoft.com/office/drawing/2014/main" id="{590ED2EE-3302-1650-7B56-BE7C1AD55728}"/>
              </a:ext>
            </a:extLst>
          </p:cNvPr>
          <p:cNvSpPr/>
          <p:nvPr/>
        </p:nvSpPr>
        <p:spPr>
          <a:xfrm>
            <a:off x="2262908" y="1667189"/>
            <a:ext cx="108857" cy="111647"/>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9A4673F-540F-2779-CD66-6E46EF95E719}"/>
              </a:ext>
            </a:extLst>
          </p:cNvPr>
          <p:cNvSpPr txBox="1"/>
          <p:nvPr/>
        </p:nvSpPr>
        <p:spPr>
          <a:xfrm>
            <a:off x="7498079" y="1778836"/>
            <a:ext cx="4138749" cy="307777"/>
          </a:xfrm>
          <a:prstGeom prst="rect">
            <a:avLst/>
          </a:prstGeom>
          <a:noFill/>
        </p:spPr>
        <p:txBody>
          <a:bodyPr wrap="square" rtlCol="0">
            <a:spAutoFit/>
          </a:bodyPr>
          <a:lstStyle/>
          <a:p>
            <a:r>
              <a:rPr lang="en-US" sz="1400" b="1" dirty="0"/>
              <a:t>Similarity Search (Pure Relevance Search)</a:t>
            </a:r>
          </a:p>
        </p:txBody>
      </p:sp>
      <p:sp>
        <p:nvSpPr>
          <p:cNvPr id="21" name="TextBox 20">
            <a:extLst>
              <a:ext uri="{FF2B5EF4-FFF2-40B4-BE49-F238E27FC236}">
                <a16:creationId xmlns:a16="http://schemas.microsoft.com/office/drawing/2014/main" id="{6CC7506C-0620-E666-5519-B2D25B353036}"/>
              </a:ext>
            </a:extLst>
          </p:cNvPr>
          <p:cNvSpPr txBox="1"/>
          <p:nvPr/>
        </p:nvSpPr>
        <p:spPr>
          <a:xfrm>
            <a:off x="7599113" y="2192842"/>
            <a:ext cx="4578818" cy="1169551"/>
          </a:xfrm>
          <a:prstGeom prst="rect">
            <a:avLst/>
          </a:prstGeom>
          <a:noFill/>
        </p:spPr>
        <p:txBody>
          <a:bodyPr wrap="square">
            <a:spAutoFit/>
          </a:bodyPr>
          <a:lstStyle/>
          <a:p>
            <a:pPr marL="285750" indent="-285750">
              <a:buFont typeface="Arial" panose="020B0604020202020204" pitchFamily="34" charset="0"/>
              <a:buChar char="•"/>
            </a:pPr>
            <a:r>
              <a:rPr lang="en-US" sz="1400" dirty="0"/>
              <a:t>First result: "Cat" = closest to query.</a:t>
            </a:r>
          </a:p>
          <a:p>
            <a:pPr marL="285750" indent="-285750">
              <a:buFont typeface="Arial" panose="020B0604020202020204" pitchFamily="34" charset="0"/>
              <a:buChar char="•"/>
            </a:pPr>
            <a:r>
              <a:rPr lang="en-US" sz="1400" dirty="0"/>
              <a:t>Second result: "Feline" = very close but repetitive.</a:t>
            </a:r>
          </a:p>
          <a:p>
            <a:pPr marL="285750" indent="-285750">
              <a:buFont typeface="Arial" panose="020B0604020202020204" pitchFamily="34" charset="0"/>
              <a:buChar char="•"/>
            </a:pPr>
            <a:r>
              <a:rPr lang="en-US" sz="1400" dirty="0"/>
              <a:t>Third result: "Wild Cats" = still relevant but further away.</a:t>
            </a:r>
          </a:p>
        </p:txBody>
      </p:sp>
      <p:sp>
        <p:nvSpPr>
          <p:cNvPr id="22" name="TextBox 21">
            <a:extLst>
              <a:ext uri="{FF2B5EF4-FFF2-40B4-BE49-F238E27FC236}">
                <a16:creationId xmlns:a16="http://schemas.microsoft.com/office/drawing/2014/main" id="{E9951651-1DD0-2E2B-46EF-9D901AC538A9}"/>
              </a:ext>
            </a:extLst>
          </p:cNvPr>
          <p:cNvSpPr txBox="1"/>
          <p:nvPr/>
        </p:nvSpPr>
        <p:spPr>
          <a:xfrm>
            <a:off x="7591988" y="3677434"/>
            <a:ext cx="4138749" cy="523220"/>
          </a:xfrm>
          <a:prstGeom prst="rect">
            <a:avLst/>
          </a:prstGeom>
          <a:noFill/>
        </p:spPr>
        <p:txBody>
          <a:bodyPr wrap="square" rtlCol="0">
            <a:spAutoFit/>
          </a:bodyPr>
          <a:lstStyle/>
          <a:p>
            <a:r>
              <a:rPr lang="en-US" sz="1400" b="1" dirty="0"/>
              <a:t>MMR Search (Balancing Relevance and Diversity)</a:t>
            </a:r>
          </a:p>
        </p:txBody>
      </p:sp>
      <p:sp>
        <p:nvSpPr>
          <p:cNvPr id="32" name="TextBox 31">
            <a:extLst>
              <a:ext uri="{FF2B5EF4-FFF2-40B4-BE49-F238E27FC236}">
                <a16:creationId xmlns:a16="http://schemas.microsoft.com/office/drawing/2014/main" id="{B372A80C-1A76-5019-956A-F8B1FA77F81F}"/>
              </a:ext>
            </a:extLst>
          </p:cNvPr>
          <p:cNvSpPr txBox="1"/>
          <p:nvPr/>
        </p:nvSpPr>
        <p:spPr>
          <a:xfrm>
            <a:off x="7599113" y="4220885"/>
            <a:ext cx="4037714" cy="1600438"/>
          </a:xfrm>
          <a:prstGeom prst="rect">
            <a:avLst/>
          </a:prstGeom>
          <a:noFill/>
        </p:spPr>
        <p:txBody>
          <a:bodyPr wrap="square">
            <a:spAutoFit/>
          </a:bodyPr>
          <a:lstStyle/>
          <a:p>
            <a:pPr marL="285750" indent="-285750">
              <a:buFont typeface="Arial" panose="020B0604020202020204" pitchFamily="34" charset="0"/>
              <a:buChar char="•"/>
            </a:pPr>
            <a:r>
              <a:rPr lang="en-US" sz="1400" dirty="0"/>
              <a:t>First result: "Cat" = most relevant.</a:t>
            </a:r>
          </a:p>
          <a:p>
            <a:pPr marL="285750" indent="-285750">
              <a:buFont typeface="Arial" panose="020B0604020202020204" pitchFamily="34" charset="0"/>
              <a:buChar char="•"/>
            </a:pPr>
            <a:r>
              <a:rPr lang="en-US" sz="1400" dirty="0"/>
              <a:t>Second result: "Wild Cats" = still relevant but more diverse, adds broader information about cats.</a:t>
            </a:r>
          </a:p>
          <a:p>
            <a:pPr marL="285750" indent="-285750">
              <a:buFont typeface="Arial" panose="020B0604020202020204" pitchFamily="34" charset="0"/>
              <a:buChar char="•"/>
            </a:pPr>
            <a:r>
              <a:rPr lang="en-US" sz="1400" dirty="0"/>
              <a:t>Third result: "Cat Breeds and Care" = provides a distinct angle on cat breeds and care, enriching the search results.</a:t>
            </a:r>
          </a:p>
        </p:txBody>
      </p:sp>
      <p:pic>
        <p:nvPicPr>
          <p:cNvPr id="33" name="Picture 32">
            <a:extLst>
              <a:ext uri="{FF2B5EF4-FFF2-40B4-BE49-F238E27FC236}">
                <a16:creationId xmlns:a16="http://schemas.microsoft.com/office/drawing/2014/main" id="{DA3D3504-959C-6ED6-D11C-606F0A09C1BD}"/>
              </a:ext>
            </a:extLst>
          </p:cNvPr>
          <p:cNvPicPr>
            <a:picLocks noChangeAspect="1"/>
          </p:cNvPicPr>
          <p:nvPr/>
        </p:nvPicPr>
        <p:blipFill>
          <a:blip r:embed="rId3"/>
          <a:stretch>
            <a:fillRect/>
          </a:stretch>
        </p:blipFill>
        <p:spPr>
          <a:xfrm>
            <a:off x="9785646" y="5841554"/>
            <a:ext cx="2392285" cy="940103"/>
          </a:xfrm>
          <a:prstGeom prst="rect">
            <a:avLst/>
          </a:prstGeom>
        </p:spPr>
      </p:pic>
    </p:spTree>
    <p:extLst>
      <p:ext uri="{BB962C8B-B14F-4D97-AF65-F5344CB8AC3E}">
        <p14:creationId xmlns:p14="http://schemas.microsoft.com/office/powerpoint/2010/main" val="20317710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6FC277F7-078A-3A8B-09C1-DBB8DD386537}"/>
              </a:ext>
            </a:extLst>
          </p:cNvPr>
          <p:cNvSpPr>
            <a:spLocks noGrp="1"/>
          </p:cNvSpPr>
          <p:nvPr>
            <p:ph type="dt" sz="half" idx="10"/>
          </p:nvPr>
        </p:nvSpPr>
        <p:spPr>
          <a:xfrm>
            <a:off x="643467" y="6356350"/>
            <a:ext cx="2743200" cy="365125"/>
          </a:xfrm>
        </p:spPr>
        <p:txBody>
          <a:bodyPr>
            <a:normAutofit lnSpcReduction="10000"/>
          </a:bodyPr>
          <a:lstStyle/>
          <a:p>
            <a:endParaRPr lang="en-US"/>
          </a:p>
        </p:txBody>
      </p:sp>
      <p:sp>
        <p:nvSpPr>
          <p:cNvPr id="3" name="Footer Placeholder 2">
            <a:extLst>
              <a:ext uri="{FF2B5EF4-FFF2-40B4-BE49-F238E27FC236}">
                <a16:creationId xmlns:a16="http://schemas.microsoft.com/office/drawing/2014/main" id="{BF7449E2-C758-C845-A081-35FEC524942F}"/>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900"/>
              <a:t>Copyright © 2024 Accelerated Innovation Group. All rights reserved.</a:t>
            </a:r>
          </a:p>
        </p:txBody>
      </p:sp>
      <p:sp>
        <p:nvSpPr>
          <p:cNvPr id="4" name="Slide Number Placeholder 3">
            <a:extLst>
              <a:ext uri="{FF2B5EF4-FFF2-40B4-BE49-F238E27FC236}">
                <a16:creationId xmlns:a16="http://schemas.microsoft.com/office/drawing/2014/main" id="{614AD586-1E9D-5D8C-75ED-739D8E9E9594}"/>
              </a:ext>
            </a:extLst>
          </p:cNvPr>
          <p:cNvSpPr>
            <a:spLocks noGrp="1"/>
          </p:cNvSpPr>
          <p:nvPr>
            <p:ph type="sldNum" sz="quarter" idx="12"/>
          </p:nvPr>
        </p:nvSpPr>
        <p:spPr>
          <a:xfrm>
            <a:off x="8805333" y="6356350"/>
            <a:ext cx="2743200" cy="365125"/>
          </a:xfrm>
        </p:spPr>
        <p:txBody>
          <a:bodyPr>
            <a:normAutofit/>
          </a:bodyPr>
          <a:lstStyle/>
          <a:p>
            <a:pPr>
              <a:spcAft>
                <a:spcPts val="600"/>
              </a:spcAft>
            </a:pPr>
            <a:fld id="{56E42921-B966-4A62-852C-F7CA714BA7DB}" type="slidenum">
              <a:rPr lang="en-US" smtClean="0"/>
              <a:pPr>
                <a:spcAft>
                  <a:spcPts val="600"/>
                </a:spcAft>
              </a:pPr>
              <a:t>6</a:t>
            </a:fld>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9D12B286-61C7-5DE4-143A-35A5B6AA7642}"/>
              </a:ext>
            </a:extLst>
          </p:cNvPr>
          <p:cNvGraphicFramePr>
            <a:graphicFrameLocks noGrp="1"/>
          </p:cNvGraphicFramePr>
          <p:nvPr>
            <p:extLst>
              <p:ext uri="{D42A27DB-BD31-4B8C-83A1-F6EECF244321}">
                <p14:modId xmlns:p14="http://schemas.microsoft.com/office/powerpoint/2010/main" val="1335795685"/>
              </p:ext>
            </p:extLst>
          </p:nvPr>
        </p:nvGraphicFramePr>
        <p:xfrm>
          <a:off x="643467" y="1185241"/>
          <a:ext cx="10905067" cy="5039021"/>
        </p:xfrm>
        <a:graphic>
          <a:graphicData uri="http://schemas.openxmlformats.org/drawingml/2006/table">
            <a:tbl>
              <a:tblPr firstRow="1" bandRow="1">
                <a:tableStyleId>{5C22544A-7EE6-4342-B048-85BDC9FD1C3A}</a:tableStyleId>
              </a:tblPr>
              <a:tblGrid>
                <a:gridCol w="3576156">
                  <a:extLst>
                    <a:ext uri="{9D8B030D-6E8A-4147-A177-3AD203B41FA5}">
                      <a16:colId xmlns:a16="http://schemas.microsoft.com/office/drawing/2014/main" val="198428991"/>
                    </a:ext>
                  </a:extLst>
                </a:gridCol>
                <a:gridCol w="3633433">
                  <a:extLst>
                    <a:ext uri="{9D8B030D-6E8A-4147-A177-3AD203B41FA5}">
                      <a16:colId xmlns:a16="http://schemas.microsoft.com/office/drawing/2014/main" val="2338347465"/>
                    </a:ext>
                  </a:extLst>
                </a:gridCol>
                <a:gridCol w="3695478">
                  <a:extLst>
                    <a:ext uri="{9D8B030D-6E8A-4147-A177-3AD203B41FA5}">
                      <a16:colId xmlns:a16="http://schemas.microsoft.com/office/drawing/2014/main" val="1745654732"/>
                    </a:ext>
                  </a:extLst>
                </a:gridCol>
              </a:tblGrid>
              <a:tr h="380958">
                <a:tc>
                  <a:txBody>
                    <a:bodyPr/>
                    <a:lstStyle/>
                    <a:p>
                      <a:pPr algn="l" fontAlgn="b"/>
                      <a:r>
                        <a:rPr lang="en-US" sz="2200" b="0" i="0" u="none" strike="noStrike">
                          <a:solidFill>
                            <a:schemeClr val="bg1"/>
                          </a:solidFill>
                          <a:effectLst/>
                          <a:latin typeface="+mn-lt"/>
                        </a:rPr>
                        <a:t>Aspect</a:t>
                      </a:r>
                    </a:p>
                  </a:txBody>
                  <a:tcPr marL="10341" marR="10341" marT="10341" marB="0" anchor="b"/>
                </a:tc>
                <a:tc>
                  <a:txBody>
                    <a:bodyPr/>
                    <a:lstStyle/>
                    <a:p>
                      <a:pPr algn="l" fontAlgn="b"/>
                      <a:r>
                        <a:rPr lang="en-US" sz="2200" b="0" i="0" u="none" strike="noStrike">
                          <a:solidFill>
                            <a:schemeClr val="bg1"/>
                          </a:solidFill>
                          <a:effectLst/>
                          <a:latin typeface="+mn-lt"/>
                        </a:rPr>
                        <a:t>Vector Store</a:t>
                      </a:r>
                    </a:p>
                  </a:txBody>
                  <a:tcPr marL="10341" marR="10341" marT="10341" marB="0" anchor="b"/>
                </a:tc>
                <a:tc>
                  <a:txBody>
                    <a:bodyPr/>
                    <a:lstStyle/>
                    <a:p>
                      <a:pPr algn="l" fontAlgn="b"/>
                      <a:r>
                        <a:rPr lang="en-US" sz="2200" b="0" i="0" u="none" strike="noStrike">
                          <a:solidFill>
                            <a:schemeClr val="bg1"/>
                          </a:solidFill>
                          <a:effectLst/>
                          <a:latin typeface="+mn-lt"/>
                        </a:rPr>
                        <a:t>SQL Database</a:t>
                      </a:r>
                    </a:p>
                  </a:txBody>
                  <a:tcPr marL="10341" marR="10341" marT="10341" marB="0" anchor="b"/>
                </a:tc>
                <a:extLst>
                  <a:ext uri="{0D108BD9-81ED-4DB2-BD59-A6C34878D82A}">
                    <a16:rowId xmlns:a16="http://schemas.microsoft.com/office/drawing/2014/main" val="931056475"/>
                  </a:ext>
                </a:extLst>
              </a:tr>
              <a:tr h="281685">
                <a:tc>
                  <a:txBody>
                    <a:bodyPr/>
                    <a:lstStyle/>
                    <a:p>
                      <a:pPr algn="l" fontAlgn="b"/>
                      <a:r>
                        <a:rPr lang="en-US" sz="1500" b="0" i="0" u="none" strike="noStrike">
                          <a:solidFill>
                            <a:srgbClr val="000000"/>
                          </a:solidFill>
                          <a:effectLst/>
                          <a:latin typeface="+mn-lt"/>
                        </a:rPr>
                        <a:t>Data Representation</a:t>
                      </a:r>
                    </a:p>
                  </a:txBody>
                  <a:tcPr marL="10341" marR="10341" marT="10341" marB="0" anchor="b"/>
                </a:tc>
                <a:tc>
                  <a:txBody>
                    <a:bodyPr/>
                    <a:lstStyle/>
                    <a:p>
                      <a:pPr algn="l" fontAlgn="b"/>
                      <a:r>
                        <a:rPr lang="en-US" sz="1500" b="0" i="0" u="none" strike="noStrike">
                          <a:solidFill>
                            <a:srgbClr val="000000"/>
                          </a:solidFill>
                          <a:effectLst/>
                          <a:latin typeface="+mn-lt"/>
                        </a:rPr>
                        <a:t>Embeddings - high-dimensional vectors</a:t>
                      </a:r>
                    </a:p>
                  </a:txBody>
                  <a:tcPr marL="10341" marR="10341" marT="10341" marB="0" anchor="b"/>
                </a:tc>
                <a:tc>
                  <a:txBody>
                    <a:bodyPr/>
                    <a:lstStyle/>
                    <a:p>
                      <a:pPr algn="l" fontAlgn="b"/>
                      <a:r>
                        <a:rPr lang="en-US" sz="1500" b="0" i="0" u="none" strike="noStrike">
                          <a:solidFill>
                            <a:srgbClr val="000000"/>
                          </a:solidFill>
                          <a:effectLst/>
                          <a:latin typeface="+mn-lt"/>
                        </a:rPr>
                        <a:t>Tabular form with rows and columns</a:t>
                      </a:r>
                    </a:p>
                  </a:txBody>
                  <a:tcPr marL="10341" marR="10341" marT="10341" marB="0" anchor="b"/>
                </a:tc>
                <a:extLst>
                  <a:ext uri="{0D108BD9-81ED-4DB2-BD59-A6C34878D82A}">
                    <a16:rowId xmlns:a16="http://schemas.microsoft.com/office/drawing/2014/main" val="2634042602"/>
                  </a:ext>
                </a:extLst>
              </a:tr>
              <a:tr h="513321">
                <a:tc>
                  <a:txBody>
                    <a:bodyPr/>
                    <a:lstStyle/>
                    <a:p>
                      <a:pPr algn="l" fontAlgn="b"/>
                      <a:r>
                        <a:rPr lang="en-US" sz="1500" b="0" i="0" u="none" strike="noStrike">
                          <a:solidFill>
                            <a:srgbClr val="000000"/>
                          </a:solidFill>
                          <a:effectLst/>
                          <a:latin typeface="+mn-lt"/>
                        </a:rPr>
                        <a:t>Query Type</a:t>
                      </a:r>
                    </a:p>
                  </a:txBody>
                  <a:tcPr marL="10341" marR="10341" marT="10341" marB="0" anchor="b"/>
                </a:tc>
                <a:tc>
                  <a:txBody>
                    <a:bodyPr/>
                    <a:lstStyle/>
                    <a:p>
                      <a:pPr algn="l" fontAlgn="b"/>
                      <a:r>
                        <a:rPr lang="en-US" sz="1500" b="0" i="0" u="none" strike="noStrike">
                          <a:solidFill>
                            <a:srgbClr val="000000"/>
                          </a:solidFill>
                          <a:effectLst/>
                          <a:latin typeface="+mn-lt"/>
                        </a:rPr>
                        <a:t>Similarity-based queries (e.g., cosine similarity, MMR)</a:t>
                      </a:r>
                    </a:p>
                  </a:txBody>
                  <a:tcPr marL="10341" marR="10341" marT="10341" marB="0" anchor="b"/>
                </a:tc>
                <a:tc>
                  <a:txBody>
                    <a:bodyPr/>
                    <a:lstStyle/>
                    <a:p>
                      <a:pPr algn="l" fontAlgn="b"/>
                      <a:r>
                        <a:rPr lang="en-US" sz="1500" b="0" i="0" u="none" strike="noStrike">
                          <a:solidFill>
                            <a:srgbClr val="000000"/>
                          </a:solidFill>
                          <a:effectLst/>
                          <a:latin typeface="+mn-lt"/>
                        </a:rPr>
                        <a:t>SQL queries (e.g., exact matches, conditions)</a:t>
                      </a:r>
                    </a:p>
                  </a:txBody>
                  <a:tcPr marL="10341" marR="10341" marT="10341" marB="0" anchor="b"/>
                </a:tc>
                <a:extLst>
                  <a:ext uri="{0D108BD9-81ED-4DB2-BD59-A6C34878D82A}">
                    <a16:rowId xmlns:a16="http://schemas.microsoft.com/office/drawing/2014/main" val="2644061735"/>
                  </a:ext>
                </a:extLst>
              </a:tr>
              <a:tr h="513321">
                <a:tc>
                  <a:txBody>
                    <a:bodyPr/>
                    <a:lstStyle/>
                    <a:p>
                      <a:pPr algn="l" fontAlgn="b"/>
                      <a:r>
                        <a:rPr lang="en-US" sz="1500" b="0" i="0" u="none" strike="noStrike">
                          <a:solidFill>
                            <a:srgbClr val="000000"/>
                          </a:solidFill>
                          <a:effectLst/>
                          <a:latin typeface="+mn-lt"/>
                        </a:rPr>
                        <a:t>Use Case</a:t>
                      </a:r>
                    </a:p>
                  </a:txBody>
                  <a:tcPr marL="10341" marR="10341" marT="10341" marB="0" anchor="b"/>
                </a:tc>
                <a:tc>
                  <a:txBody>
                    <a:bodyPr/>
                    <a:lstStyle/>
                    <a:p>
                      <a:pPr algn="l" fontAlgn="b"/>
                      <a:r>
                        <a:rPr lang="en-US" sz="1500" b="0" i="0" u="none" strike="noStrike">
                          <a:solidFill>
                            <a:srgbClr val="000000"/>
                          </a:solidFill>
                          <a:effectLst/>
                          <a:latin typeface="+mn-lt"/>
                        </a:rPr>
                        <a:t>Unstructured data, NLP applications, semantic search</a:t>
                      </a:r>
                    </a:p>
                  </a:txBody>
                  <a:tcPr marL="10341" marR="10341" marT="10341" marB="0" anchor="b"/>
                </a:tc>
                <a:tc>
                  <a:txBody>
                    <a:bodyPr/>
                    <a:lstStyle/>
                    <a:p>
                      <a:pPr algn="l" fontAlgn="b"/>
                      <a:r>
                        <a:rPr lang="en-US" sz="1500" b="0" i="0" u="none" strike="noStrike">
                          <a:solidFill>
                            <a:srgbClr val="000000"/>
                          </a:solidFill>
                          <a:effectLst/>
                          <a:latin typeface="+mn-lt"/>
                        </a:rPr>
                        <a:t>Structured data, transactional systems, reporting</a:t>
                      </a:r>
                    </a:p>
                  </a:txBody>
                  <a:tcPr marL="10341" marR="10341" marT="10341" marB="0" anchor="b"/>
                </a:tc>
                <a:extLst>
                  <a:ext uri="{0D108BD9-81ED-4DB2-BD59-A6C34878D82A}">
                    <a16:rowId xmlns:a16="http://schemas.microsoft.com/office/drawing/2014/main" val="665548941"/>
                  </a:ext>
                </a:extLst>
              </a:tr>
              <a:tr h="513321">
                <a:tc>
                  <a:txBody>
                    <a:bodyPr/>
                    <a:lstStyle/>
                    <a:p>
                      <a:pPr algn="l" fontAlgn="b"/>
                      <a:r>
                        <a:rPr lang="en-US" sz="1500" b="0" i="0" u="none" strike="noStrike">
                          <a:solidFill>
                            <a:srgbClr val="000000"/>
                          </a:solidFill>
                          <a:effectLst/>
                          <a:latin typeface="+mn-lt"/>
                        </a:rPr>
                        <a:t>Indexing and Retrieval Mechanism</a:t>
                      </a:r>
                    </a:p>
                  </a:txBody>
                  <a:tcPr marL="10341" marR="10341" marT="10341" marB="0" anchor="b"/>
                </a:tc>
                <a:tc>
                  <a:txBody>
                    <a:bodyPr/>
                    <a:lstStyle/>
                    <a:p>
                      <a:pPr algn="l" fontAlgn="b"/>
                      <a:r>
                        <a:rPr lang="en-US" sz="1500" b="0" i="0" u="none" strike="noStrike">
                          <a:solidFill>
                            <a:srgbClr val="000000"/>
                          </a:solidFill>
                          <a:effectLst/>
                          <a:latin typeface="+mn-lt"/>
                        </a:rPr>
                        <a:t>Vector indexes like FAISS, Chroma, distance metrics (e.g., cosine similarity)</a:t>
                      </a:r>
                    </a:p>
                  </a:txBody>
                  <a:tcPr marL="10341" marR="10341" marT="10341" marB="0" anchor="b"/>
                </a:tc>
                <a:tc>
                  <a:txBody>
                    <a:bodyPr/>
                    <a:lstStyle/>
                    <a:p>
                      <a:pPr algn="l" fontAlgn="b"/>
                      <a:r>
                        <a:rPr lang="en-US" sz="1500" b="0" i="0" u="none" strike="noStrike">
                          <a:solidFill>
                            <a:srgbClr val="000000"/>
                          </a:solidFill>
                          <a:effectLst/>
                          <a:latin typeface="+mn-lt"/>
                        </a:rPr>
                        <a:t>B-trees or hash indexes, exact value or range-based retrieval</a:t>
                      </a:r>
                    </a:p>
                  </a:txBody>
                  <a:tcPr marL="10341" marR="10341" marT="10341" marB="0" anchor="b"/>
                </a:tc>
                <a:extLst>
                  <a:ext uri="{0D108BD9-81ED-4DB2-BD59-A6C34878D82A}">
                    <a16:rowId xmlns:a16="http://schemas.microsoft.com/office/drawing/2014/main" val="3515319301"/>
                  </a:ext>
                </a:extLst>
              </a:tr>
              <a:tr h="513321">
                <a:tc>
                  <a:txBody>
                    <a:bodyPr/>
                    <a:lstStyle/>
                    <a:p>
                      <a:pPr algn="l" fontAlgn="b"/>
                      <a:r>
                        <a:rPr lang="en-US" sz="1500" b="0" i="0" u="none" strike="noStrike">
                          <a:solidFill>
                            <a:srgbClr val="000000"/>
                          </a:solidFill>
                          <a:effectLst/>
                          <a:latin typeface="+mn-lt"/>
                        </a:rPr>
                        <a:t>Scalability</a:t>
                      </a:r>
                    </a:p>
                  </a:txBody>
                  <a:tcPr marL="10341" marR="10341" marT="10341" marB="0" anchor="b"/>
                </a:tc>
                <a:tc>
                  <a:txBody>
                    <a:bodyPr/>
                    <a:lstStyle/>
                    <a:p>
                      <a:pPr algn="l" fontAlgn="b"/>
                      <a:r>
                        <a:rPr lang="en-US" sz="1500" b="0" i="0" u="none" strike="noStrike">
                          <a:solidFill>
                            <a:srgbClr val="000000"/>
                          </a:solidFill>
                          <a:effectLst/>
                          <a:latin typeface="+mn-lt"/>
                        </a:rPr>
                        <a:t>Handles large high-dimensional vectors, may require sharding</a:t>
                      </a:r>
                    </a:p>
                  </a:txBody>
                  <a:tcPr marL="10341" marR="10341" marT="10341" marB="0" anchor="b"/>
                </a:tc>
                <a:tc>
                  <a:txBody>
                    <a:bodyPr/>
                    <a:lstStyle/>
                    <a:p>
                      <a:pPr algn="l" fontAlgn="b"/>
                      <a:r>
                        <a:rPr lang="en-US" sz="1500" b="0" i="0" u="none" strike="noStrike">
                          <a:solidFill>
                            <a:srgbClr val="000000"/>
                          </a:solidFill>
                          <a:effectLst/>
                          <a:latin typeface="+mn-lt"/>
                        </a:rPr>
                        <a:t>Well-established techniques for horizontal and vertical scaling</a:t>
                      </a:r>
                    </a:p>
                  </a:txBody>
                  <a:tcPr marL="10341" marR="10341" marT="10341" marB="0" anchor="b"/>
                </a:tc>
                <a:extLst>
                  <a:ext uri="{0D108BD9-81ED-4DB2-BD59-A6C34878D82A}">
                    <a16:rowId xmlns:a16="http://schemas.microsoft.com/office/drawing/2014/main" val="1486128030"/>
                  </a:ext>
                </a:extLst>
              </a:tr>
              <a:tr h="513321">
                <a:tc>
                  <a:txBody>
                    <a:bodyPr/>
                    <a:lstStyle/>
                    <a:p>
                      <a:pPr algn="l" fontAlgn="b"/>
                      <a:r>
                        <a:rPr lang="en-US" sz="1500" b="0" i="0" u="none" strike="noStrike">
                          <a:solidFill>
                            <a:srgbClr val="000000"/>
                          </a:solidFill>
                          <a:effectLst/>
                          <a:latin typeface="+mn-lt"/>
                        </a:rPr>
                        <a:t>Complexity</a:t>
                      </a:r>
                    </a:p>
                  </a:txBody>
                  <a:tcPr marL="10341" marR="10341" marT="10341" marB="0" anchor="b"/>
                </a:tc>
                <a:tc>
                  <a:txBody>
                    <a:bodyPr/>
                    <a:lstStyle/>
                    <a:p>
                      <a:pPr algn="l" fontAlgn="b"/>
                      <a:r>
                        <a:rPr lang="en-US" sz="1500" b="0" i="0" u="none" strike="noStrike">
                          <a:solidFill>
                            <a:srgbClr val="000000"/>
                          </a:solidFill>
                          <a:effectLst/>
                          <a:latin typeface="+mn-lt"/>
                        </a:rPr>
                        <a:t>Requires embedding model; retrieval based on approximate nearest neighbors</a:t>
                      </a:r>
                    </a:p>
                  </a:txBody>
                  <a:tcPr marL="10341" marR="10341" marT="10341" marB="0" anchor="b"/>
                </a:tc>
                <a:tc>
                  <a:txBody>
                    <a:bodyPr/>
                    <a:lstStyle/>
                    <a:p>
                      <a:pPr algn="l" fontAlgn="b"/>
                      <a:r>
                        <a:rPr lang="en-US" sz="1500" b="0" i="0" u="none" strike="noStrike">
                          <a:solidFill>
                            <a:srgbClr val="000000"/>
                          </a:solidFill>
                          <a:effectLst/>
                          <a:latin typeface="+mn-lt"/>
                        </a:rPr>
                        <a:t>Easier setup; deterministic and precise retrieval</a:t>
                      </a:r>
                    </a:p>
                  </a:txBody>
                  <a:tcPr marL="10341" marR="10341" marT="10341" marB="0" anchor="b"/>
                </a:tc>
                <a:extLst>
                  <a:ext uri="{0D108BD9-81ED-4DB2-BD59-A6C34878D82A}">
                    <a16:rowId xmlns:a16="http://schemas.microsoft.com/office/drawing/2014/main" val="3302783164"/>
                  </a:ext>
                </a:extLst>
              </a:tr>
              <a:tr h="744956">
                <a:tc>
                  <a:txBody>
                    <a:bodyPr/>
                    <a:lstStyle/>
                    <a:p>
                      <a:pPr algn="l" fontAlgn="b"/>
                      <a:r>
                        <a:rPr lang="en-US" sz="1500" b="0" i="0" u="none" strike="noStrike">
                          <a:solidFill>
                            <a:srgbClr val="000000"/>
                          </a:solidFill>
                          <a:effectLst/>
                          <a:latin typeface="+mn-lt"/>
                        </a:rPr>
                        <a:t>Flexibility</a:t>
                      </a:r>
                    </a:p>
                  </a:txBody>
                  <a:tcPr marL="10341" marR="10341" marT="10341" marB="0" anchor="b"/>
                </a:tc>
                <a:tc>
                  <a:txBody>
                    <a:bodyPr/>
                    <a:lstStyle/>
                    <a:p>
                      <a:pPr algn="l" fontAlgn="b"/>
                      <a:r>
                        <a:rPr lang="en-US" sz="1500" b="0" i="0" u="none" strike="noStrike">
                          <a:solidFill>
                            <a:srgbClr val="000000"/>
                          </a:solidFill>
                          <a:effectLst/>
                          <a:latin typeface="+mn-lt"/>
                        </a:rPr>
                        <a:t>Flexible for unstructured and semi-structured data, generalization in searches</a:t>
                      </a:r>
                    </a:p>
                  </a:txBody>
                  <a:tcPr marL="10341" marR="10341" marT="10341" marB="0" anchor="b"/>
                </a:tc>
                <a:tc>
                  <a:txBody>
                    <a:bodyPr/>
                    <a:lstStyle/>
                    <a:p>
                      <a:pPr algn="l" fontAlgn="b"/>
                      <a:r>
                        <a:rPr lang="en-US" sz="1500" b="0" i="0" u="none" strike="noStrike">
                          <a:solidFill>
                            <a:srgbClr val="000000"/>
                          </a:solidFill>
                          <a:effectLst/>
                          <a:latin typeface="+mn-lt"/>
                        </a:rPr>
                        <a:t>Limited to structured data; requires schema changes for new data types</a:t>
                      </a:r>
                    </a:p>
                  </a:txBody>
                  <a:tcPr marL="10341" marR="10341" marT="10341" marB="0" anchor="b"/>
                </a:tc>
                <a:extLst>
                  <a:ext uri="{0D108BD9-81ED-4DB2-BD59-A6C34878D82A}">
                    <a16:rowId xmlns:a16="http://schemas.microsoft.com/office/drawing/2014/main" val="354990496"/>
                  </a:ext>
                </a:extLst>
              </a:tr>
              <a:tr h="513321">
                <a:tc>
                  <a:txBody>
                    <a:bodyPr/>
                    <a:lstStyle/>
                    <a:p>
                      <a:pPr algn="l" fontAlgn="b"/>
                      <a:r>
                        <a:rPr lang="en-US" sz="1500" b="0" i="0" u="none" strike="noStrike">
                          <a:solidFill>
                            <a:srgbClr val="000000"/>
                          </a:solidFill>
                          <a:effectLst/>
                          <a:latin typeface="+mn-lt"/>
                        </a:rPr>
                        <a:t>Example Queries</a:t>
                      </a:r>
                    </a:p>
                  </a:txBody>
                  <a:tcPr marL="10341" marR="10341" marT="10341" marB="0" anchor="b"/>
                </a:tc>
                <a:tc>
                  <a:txBody>
                    <a:bodyPr/>
                    <a:lstStyle/>
                    <a:p>
                      <a:pPr algn="l" fontAlgn="b"/>
                      <a:r>
                        <a:rPr lang="en-US" sz="1500" b="0" i="0" u="none" strike="noStrike">
                          <a:solidFill>
                            <a:srgbClr val="000000"/>
                          </a:solidFill>
                          <a:effectLst/>
                          <a:latin typeface="+mn-lt"/>
                        </a:rPr>
                        <a:t>Find articles similar to a text snippet (based on embeddings)</a:t>
                      </a:r>
                    </a:p>
                  </a:txBody>
                  <a:tcPr marL="10341" marR="10341" marT="10341" marB="0" anchor="b"/>
                </a:tc>
                <a:tc>
                  <a:txBody>
                    <a:bodyPr/>
                    <a:lstStyle/>
                    <a:p>
                      <a:pPr algn="l" fontAlgn="b"/>
                      <a:r>
                        <a:rPr lang="en-US" sz="1500" b="0" i="0" u="none" strike="noStrike">
                          <a:solidFill>
                            <a:srgbClr val="000000"/>
                          </a:solidFill>
                          <a:effectLst/>
                          <a:latin typeface="+mn-lt"/>
                        </a:rPr>
                        <a:t>SELECT * FROM articles WHERE category = 'Technology';</a:t>
                      </a:r>
                    </a:p>
                  </a:txBody>
                  <a:tcPr marL="10341" marR="10341" marT="10341" marB="0" anchor="b"/>
                </a:tc>
                <a:extLst>
                  <a:ext uri="{0D108BD9-81ED-4DB2-BD59-A6C34878D82A}">
                    <a16:rowId xmlns:a16="http://schemas.microsoft.com/office/drawing/2014/main" val="3754655957"/>
                  </a:ext>
                </a:extLst>
              </a:tr>
            </a:tbl>
          </a:graphicData>
        </a:graphic>
      </p:graphicFrame>
      <p:pic>
        <p:nvPicPr>
          <p:cNvPr id="6" name="Picture 5">
            <a:extLst>
              <a:ext uri="{FF2B5EF4-FFF2-40B4-BE49-F238E27FC236}">
                <a16:creationId xmlns:a16="http://schemas.microsoft.com/office/drawing/2014/main" id="{48D3C382-1B11-9362-5BF4-239D7352C184}"/>
              </a:ext>
            </a:extLst>
          </p:cNvPr>
          <p:cNvPicPr>
            <a:picLocks noChangeAspect="1"/>
          </p:cNvPicPr>
          <p:nvPr/>
        </p:nvPicPr>
        <p:blipFill>
          <a:blip r:embed="rId2"/>
          <a:stretch>
            <a:fillRect/>
          </a:stretch>
        </p:blipFill>
        <p:spPr>
          <a:xfrm>
            <a:off x="11036425" y="224755"/>
            <a:ext cx="512108" cy="512108"/>
          </a:xfrm>
          <a:prstGeom prst="rect">
            <a:avLst/>
          </a:prstGeom>
        </p:spPr>
      </p:pic>
    </p:spTree>
    <p:extLst>
      <p:ext uri="{BB962C8B-B14F-4D97-AF65-F5344CB8AC3E}">
        <p14:creationId xmlns:p14="http://schemas.microsoft.com/office/powerpoint/2010/main" val="3273456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Retrieval Techniques</a:t>
            </a:r>
          </a:p>
        </p:txBody>
      </p:sp>
      <p:graphicFrame>
        <p:nvGraphicFramePr>
          <p:cNvPr id="5" name="Content Placeholder 2">
            <a:extLst>
              <a:ext uri="{FF2B5EF4-FFF2-40B4-BE49-F238E27FC236}">
                <a16:creationId xmlns:a16="http://schemas.microsoft.com/office/drawing/2014/main" id="{5A21523B-E79D-2A2C-EFEF-28966DE22455}"/>
              </a:ext>
            </a:extLst>
          </p:cNvPr>
          <p:cNvGraphicFramePr>
            <a:graphicFrameLocks noGrp="1"/>
          </p:cNvGraphicFramePr>
          <p:nvPr>
            <p:ph idx="1"/>
            <p:extLst>
              <p:ext uri="{D42A27DB-BD31-4B8C-83A1-F6EECF244321}">
                <p14:modId xmlns:p14="http://schemas.microsoft.com/office/powerpoint/2010/main" val="3301145502"/>
              </p:ext>
            </p:extLst>
          </p:nvPr>
        </p:nvGraphicFramePr>
        <p:xfrm>
          <a:off x="445939" y="1111625"/>
          <a:ext cx="11288861" cy="4999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Star outline">
            <a:extLst>
              <a:ext uri="{FF2B5EF4-FFF2-40B4-BE49-F238E27FC236}">
                <a16:creationId xmlns:a16="http://schemas.microsoft.com/office/drawing/2014/main" id="{9960190A-2ED5-4CD2-7D2A-34CD113808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2696" y="1024966"/>
            <a:ext cx="914400" cy="914400"/>
          </a:xfrm>
          <a:prstGeom prst="rect">
            <a:avLst/>
          </a:prstGeom>
        </p:spPr>
      </p:pic>
      <p:pic>
        <p:nvPicPr>
          <p:cNvPr id="6" name="Picture 5">
            <a:extLst>
              <a:ext uri="{FF2B5EF4-FFF2-40B4-BE49-F238E27FC236}">
                <a16:creationId xmlns:a16="http://schemas.microsoft.com/office/drawing/2014/main" id="{BCB23F76-831A-7E3D-7335-F78E6B66CCB0}"/>
              </a:ext>
            </a:extLst>
          </p:cNvPr>
          <p:cNvPicPr>
            <a:picLocks noChangeAspect="1"/>
          </p:cNvPicPr>
          <p:nvPr/>
        </p:nvPicPr>
        <p:blipFill>
          <a:blip r:embed="rId9"/>
          <a:stretch>
            <a:fillRect/>
          </a:stretch>
        </p:blipFill>
        <p:spPr>
          <a:xfrm>
            <a:off x="11222692" y="197225"/>
            <a:ext cx="512108" cy="5121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LangChain Vector Store Retriever</a:t>
            </a:r>
          </a:p>
        </p:txBody>
      </p:sp>
      <p:graphicFrame>
        <p:nvGraphicFramePr>
          <p:cNvPr id="5" name="Content Placeholder 2">
            <a:extLst>
              <a:ext uri="{FF2B5EF4-FFF2-40B4-BE49-F238E27FC236}">
                <a16:creationId xmlns:a16="http://schemas.microsoft.com/office/drawing/2014/main" id="{A7A968A1-5DD2-9D42-BCE4-B5B8A3248B4C}"/>
              </a:ext>
            </a:extLst>
          </p:cNvPr>
          <p:cNvGraphicFramePr>
            <a:graphicFrameLocks noGrp="1"/>
          </p:cNvGraphicFramePr>
          <p:nvPr>
            <p:ph idx="1"/>
          </p:nvPr>
        </p:nvGraphicFramePr>
        <p:xfrm>
          <a:off x="445939" y="1177366"/>
          <a:ext cx="11288861" cy="4999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0351B94-4238-4511-7205-77CA47F9722E}"/>
              </a:ext>
            </a:extLst>
          </p:cNvPr>
          <p:cNvPicPr>
            <a:picLocks noChangeAspect="1"/>
          </p:cNvPicPr>
          <p:nvPr/>
        </p:nvPicPr>
        <p:blipFill>
          <a:blip r:embed="rId7"/>
          <a:stretch>
            <a:fillRect/>
          </a:stretch>
        </p:blipFill>
        <p:spPr>
          <a:xfrm>
            <a:off x="11222692" y="55658"/>
            <a:ext cx="512108" cy="51210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Creating a Retriever from a Vector Store</a:t>
            </a:r>
          </a:p>
        </p:txBody>
      </p:sp>
      <p:sp>
        <p:nvSpPr>
          <p:cNvPr id="3" name="Content Placeholder 2"/>
          <p:cNvSpPr>
            <a:spLocks noGrp="1"/>
          </p:cNvSpPr>
          <p:nvPr>
            <p:ph idx="1"/>
          </p:nvPr>
        </p:nvSpPr>
        <p:spPr/>
        <p:txBody>
          <a:bodyPr/>
          <a:lstStyle/>
          <a:p>
            <a:r>
              <a:rPr lang="en-US" sz="1800" dirty="0"/>
              <a:t>Previous lesson we created the vector store:</a:t>
            </a:r>
            <a:endParaRPr sz="1800" dirty="0"/>
          </a:p>
          <a:p>
            <a:pPr marL="0" indent="0">
              <a:buNone/>
            </a:pPr>
            <a:r>
              <a:rPr lang="en-US" sz="1400" dirty="0" err="1">
                <a:latin typeface="Aptos Mono" panose="020B0009020202020204" pitchFamily="49" charset="0"/>
              </a:rPr>
              <a:t>vectorstore</a:t>
            </a:r>
            <a:r>
              <a:rPr lang="en-US" sz="1400" dirty="0">
                <a:latin typeface="Aptos Mono" panose="020B0009020202020204" pitchFamily="49" charset="0"/>
              </a:rPr>
              <a:t> = </a:t>
            </a:r>
            <a:r>
              <a:rPr lang="en-US" sz="1400" dirty="0" err="1">
                <a:latin typeface="Aptos Mono" panose="020B0009020202020204" pitchFamily="49" charset="0"/>
              </a:rPr>
              <a:t>Chroma.from_documents</a:t>
            </a:r>
            <a:r>
              <a:rPr lang="en-US" sz="1400" dirty="0">
                <a:latin typeface="Aptos Mono" panose="020B0009020202020204" pitchFamily="49" charset="0"/>
              </a:rPr>
              <a:t>(documents=splits, embedding=</a:t>
            </a:r>
            <a:r>
              <a:rPr lang="en-US" sz="1400" dirty="0" err="1">
                <a:latin typeface="Aptos Mono" panose="020B0009020202020204" pitchFamily="49" charset="0"/>
              </a:rPr>
              <a:t>OpenAIEmbeddings</a:t>
            </a:r>
            <a:r>
              <a:rPr lang="en-US" sz="1400" dirty="0">
                <a:latin typeface="Aptos Mono" panose="020B0009020202020204" pitchFamily="49" charset="0"/>
              </a:rPr>
              <a:t>())</a:t>
            </a:r>
          </a:p>
          <a:p>
            <a:pPr marL="0" indent="0">
              <a:buNone/>
            </a:pPr>
            <a:endParaRPr lang="en-US" sz="1400" dirty="0">
              <a:latin typeface="Aptos Mono" panose="020B0009020202020204" pitchFamily="49" charset="0"/>
            </a:endParaRPr>
          </a:p>
          <a:p>
            <a:pPr>
              <a:defRPr sz="1800">
                <a:solidFill>
                  <a:srgbClr val="000000"/>
                </a:solidFill>
              </a:defRPr>
            </a:pPr>
            <a:r>
              <a:rPr lang="en-US" dirty="0"/>
              <a:t>Retriever defaults to Similarity Search</a:t>
            </a:r>
            <a:endParaRPr dirty="0"/>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Instantiate the Retriever: Create a retriever using the .</a:t>
            </a:r>
            <a:r>
              <a:rPr sz="1400" dirty="0" err="1">
                <a:latin typeface="Aptos Mono" panose="020B0009020202020204" pitchFamily="49" charset="0"/>
              </a:rPr>
              <a:t>as_retriever</a:t>
            </a:r>
            <a:r>
              <a:rPr sz="1400" dirty="0">
                <a:latin typeface="Aptos Mono" panose="020B0009020202020204" pitchFamily="49" charset="0"/>
              </a:rPr>
              <a:t>() method.</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endParaRPr lang="en-US" sz="1400" dirty="0">
              <a:latin typeface="Aptos Mono" panose="020B0009020202020204" pitchFamily="49" charset="0"/>
            </a:endParaRPr>
          </a:p>
          <a:p>
            <a:pPr marL="0" indent="0">
              <a:buNone/>
              <a:defRPr sz="1800">
                <a:solidFill>
                  <a:srgbClr val="000000"/>
                </a:solidFill>
              </a:defRPr>
            </a:pPr>
            <a:endParaRPr lang="en-US" sz="1400" dirty="0">
              <a:latin typeface="Aptos Mono" panose="020B0009020202020204" pitchFamily="49" charset="0"/>
            </a:endParaRPr>
          </a:p>
          <a:p>
            <a:pPr marL="0" indent="0">
              <a:buNone/>
              <a:defRPr sz="1800">
                <a:solidFill>
                  <a:srgbClr val="000000"/>
                </a:solidFill>
              </a:defRPr>
            </a:pPr>
            <a:r>
              <a:rPr lang="en-US" sz="1400" dirty="0">
                <a:latin typeface="Aptos Mono" panose="020B0009020202020204" pitchFamily="49" charset="0"/>
              </a:rPr>
              <a:t># Usage</a:t>
            </a:r>
            <a:endParaRPr sz="1400" dirty="0">
              <a:latin typeface="Aptos Mono" panose="020B0009020202020204" pitchFamily="49" charset="0"/>
            </a:endParaRP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p:txBody>
      </p:sp>
      <p:pic>
        <p:nvPicPr>
          <p:cNvPr id="4" name="Picture 3">
            <a:extLst>
              <a:ext uri="{FF2B5EF4-FFF2-40B4-BE49-F238E27FC236}">
                <a16:creationId xmlns:a16="http://schemas.microsoft.com/office/drawing/2014/main" id="{F7D0B238-5011-5EDA-9EB8-F86BC1116123}"/>
              </a:ext>
            </a:extLst>
          </p:cNvPr>
          <p:cNvPicPr>
            <a:picLocks noChangeAspect="1"/>
          </p:cNvPicPr>
          <p:nvPr/>
        </p:nvPicPr>
        <p:blipFill>
          <a:blip r:embed="rId2"/>
          <a:stretch>
            <a:fillRect/>
          </a:stretch>
        </p:blipFill>
        <p:spPr>
          <a:xfrm>
            <a:off x="11233953" y="197225"/>
            <a:ext cx="512108" cy="512108"/>
          </a:xfrm>
          <a:prstGeom prst="rect">
            <a:avLst/>
          </a:prstGeom>
        </p:spPr>
      </p:pic>
    </p:spTree>
  </p:cSld>
  <p:clrMapOvr>
    <a:masterClrMapping/>
  </p:clrMapOvr>
</p:sld>
</file>

<file path=ppt/theme/theme1.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3952</TotalTime>
  <Words>1058</Words>
  <Application>Microsoft Office PowerPoint</Application>
  <PresentationFormat>Widescreen</PresentationFormat>
  <Paragraphs>118</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Aptos Mono</vt:lpstr>
      <vt:lpstr>Arial</vt:lpstr>
      <vt:lpstr>Poppins</vt:lpstr>
      <vt:lpstr>Poppins Black</vt:lpstr>
      <vt:lpstr>Poppins Light</vt:lpstr>
      <vt:lpstr>Poppins Medium</vt:lpstr>
      <vt:lpstr>Wingdings</vt:lpstr>
      <vt:lpstr>2_Office Theme</vt:lpstr>
      <vt:lpstr>PowerPoint Presentation</vt:lpstr>
      <vt:lpstr>PowerPoint Presentation</vt:lpstr>
      <vt:lpstr>PowerPoint Presentation</vt:lpstr>
      <vt:lpstr>Vector Store Retrieval</vt:lpstr>
      <vt:lpstr>PowerPoint Presentation</vt:lpstr>
      <vt:lpstr>PowerPoint Presentation</vt:lpstr>
      <vt:lpstr>Types of Retrieval Techniques</vt:lpstr>
      <vt:lpstr>LangChain Vector Store Retriever</vt:lpstr>
      <vt:lpstr>Creating a Retriever from a Vector Store</vt:lpstr>
      <vt:lpstr>Maximum Marginal Relevance Retrieval</vt:lpstr>
      <vt:lpstr>Search Parameters</vt:lpstr>
      <vt:lpstr>PowerPoint Presentation</vt:lpstr>
      <vt:lpstr>Class Diagram TODO</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14</cp:revision>
  <dcterms:created xsi:type="dcterms:W3CDTF">2013-01-27T09:14:16Z</dcterms:created>
  <dcterms:modified xsi:type="dcterms:W3CDTF">2024-10-14T12:38:42Z</dcterms:modified>
  <cp:category/>
</cp:coreProperties>
</file>